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9" r:id="rId3"/>
    <p:sldId id="303" r:id="rId4"/>
    <p:sldId id="316" r:id="rId5"/>
    <p:sldId id="317" r:id="rId6"/>
    <p:sldId id="274" r:id="rId7"/>
    <p:sldId id="276" r:id="rId8"/>
    <p:sldId id="277" r:id="rId9"/>
    <p:sldId id="278" r:id="rId10"/>
    <p:sldId id="281" r:id="rId11"/>
    <p:sldId id="296" r:id="rId12"/>
    <p:sldId id="280" r:id="rId13"/>
    <p:sldId id="304" r:id="rId14"/>
    <p:sldId id="310" r:id="rId15"/>
    <p:sldId id="312" r:id="rId16"/>
    <p:sldId id="294" r:id="rId17"/>
    <p:sldId id="314" r:id="rId18"/>
    <p:sldId id="315" r:id="rId19"/>
    <p:sldId id="295" r:id="rId20"/>
    <p:sldId id="31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8D046-3671-4615-BF0F-A673D473A8A8}" type="datetimeFigureOut">
              <a:rPr lang="en-US" smtClean="0"/>
              <a:t>10/26/2023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6E80E-C8C5-4CEC-AE0D-159D62D3EB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11</a:t>
            </a:fld>
            <a:endParaRPr lang="en-US"/>
          </a:p>
        </p:txBody>
      </p:sp>
    </p:spTree>
    <p:extLst>
      <p:ext uri="{BB962C8B-B14F-4D97-AF65-F5344CB8AC3E}">
        <p14:creationId xmlns:p14="http://schemas.microsoft.com/office/powerpoint/2010/main" val="28063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13</a:t>
            </a:fld>
            <a:endParaRPr lang="en-US"/>
          </a:p>
        </p:txBody>
      </p:sp>
    </p:spTree>
    <p:extLst>
      <p:ext uri="{BB962C8B-B14F-4D97-AF65-F5344CB8AC3E}">
        <p14:creationId xmlns:p14="http://schemas.microsoft.com/office/powerpoint/2010/main" val="819060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14</a:t>
            </a:fld>
            <a:endParaRPr lang="en-US"/>
          </a:p>
        </p:txBody>
      </p:sp>
    </p:spTree>
    <p:extLst>
      <p:ext uri="{BB962C8B-B14F-4D97-AF65-F5344CB8AC3E}">
        <p14:creationId xmlns:p14="http://schemas.microsoft.com/office/powerpoint/2010/main" val="3110453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15</a:t>
            </a:fld>
            <a:endParaRPr lang="en-US"/>
          </a:p>
        </p:txBody>
      </p:sp>
    </p:spTree>
    <p:extLst>
      <p:ext uri="{BB962C8B-B14F-4D97-AF65-F5344CB8AC3E}">
        <p14:creationId xmlns:p14="http://schemas.microsoft.com/office/powerpoint/2010/main" val="3909577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17</a:t>
            </a:fld>
            <a:endParaRPr lang="en-US"/>
          </a:p>
        </p:txBody>
      </p:sp>
    </p:spTree>
    <p:extLst>
      <p:ext uri="{BB962C8B-B14F-4D97-AF65-F5344CB8AC3E}">
        <p14:creationId xmlns:p14="http://schemas.microsoft.com/office/powerpoint/2010/main" val="4207909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18</a:t>
            </a:fld>
            <a:endParaRPr lang="en-US"/>
          </a:p>
        </p:txBody>
      </p:sp>
    </p:spTree>
    <p:extLst>
      <p:ext uri="{BB962C8B-B14F-4D97-AF65-F5344CB8AC3E}">
        <p14:creationId xmlns:p14="http://schemas.microsoft.com/office/powerpoint/2010/main" val="2443634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3</a:t>
            </a:fld>
            <a:endParaRPr lang="en-US"/>
          </a:p>
        </p:txBody>
      </p:sp>
    </p:spTree>
    <p:extLst>
      <p:ext uri="{BB962C8B-B14F-4D97-AF65-F5344CB8AC3E}">
        <p14:creationId xmlns:p14="http://schemas.microsoft.com/office/powerpoint/2010/main" val="251759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4</a:t>
            </a:fld>
            <a:endParaRPr lang="en-US"/>
          </a:p>
        </p:txBody>
      </p:sp>
    </p:spTree>
    <p:extLst>
      <p:ext uri="{BB962C8B-B14F-4D97-AF65-F5344CB8AC3E}">
        <p14:creationId xmlns:p14="http://schemas.microsoft.com/office/powerpoint/2010/main" val="42708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5</a:t>
            </a:fld>
            <a:endParaRPr lang="en-US"/>
          </a:p>
        </p:txBody>
      </p:sp>
    </p:spTree>
    <p:extLst>
      <p:ext uri="{BB962C8B-B14F-4D97-AF65-F5344CB8AC3E}">
        <p14:creationId xmlns:p14="http://schemas.microsoft.com/office/powerpoint/2010/main" val="34713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6E80E-C8C5-4CEC-AE0D-159D62D3EBC2}"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0D536EF-751E-4719-815F-13C3B949C038}" type="datetimeFigureOut">
              <a:rPr lang="en-US" smtClean="0"/>
              <a:t>10/26/2023</a:t>
            </a:fld>
            <a:endParaRPr lang="en-US"/>
          </a:p>
        </p:txBody>
      </p:sp>
      <p:sp>
        <p:nvSpPr>
          <p:cNvPr id="16" name="Slide Number Placeholder 15"/>
          <p:cNvSpPr>
            <a:spLocks noGrp="1"/>
          </p:cNvSpPr>
          <p:nvPr>
            <p:ph type="sldNum" sz="quarter" idx="11"/>
          </p:nvPr>
        </p:nvSpPr>
        <p:spPr/>
        <p:txBody>
          <a:bodyPr/>
          <a:lstStyle/>
          <a:p>
            <a:fld id="{FDCF2326-D596-4624-99A0-775222B3A65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536EF-751E-4719-815F-13C3B949C038}"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0D536EF-751E-4719-815F-13C3B949C038}" type="datetimeFigureOut">
              <a:rPr lang="en-US" smtClean="0"/>
              <a:t>10/26/2023</a:t>
            </a:fld>
            <a:endParaRPr lang="en-US"/>
          </a:p>
        </p:txBody>
      </p:sp>
      <p:sp>
        <p:nvSpPr>
          <p:cNvPr id="15" name="Slide Number Placeholder 14"/>
          <p:cNvSpPr>
            <a:spLocks noGrp="1"/>
          </p:cNvSpPr>
          <p:nvPr>
            <p:ph type="sldNum" sz="quarter" idx="15"/>
          </p:nvPr>
        </p:nvSpPr>
        <p:spPr/>
        <p:txBody>
          <a:bodyPr/>
          <a:lstStyle>
            <a:lvl1pPr algn="ctr">
              <a:defRPr/>
            </a:lvl1pPr>
          </a:lstStyle>
          <a:p>
            <a:fld id="{FDCF2326-D596-4624-99A0-775222B3A65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D536EF-751E-4719-815F-13C3B949C038}"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D536EF-751E-4719-815F-13C3B949C038}"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CF2326-D596-4624-99A0-775222B3A65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0D536EF-751E-4719-815F-13C3B949C038}" type="datetimeFigureOut">
              <a:rPr lang="en-US" smtClean="0"/>
              <a:t>10/26/2023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536EF-751E-4719-815F-13C3B949C038}" type="datetimeFigureOut">
              <a:rPr lang="en-US" smtClean="0"/>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F2326-D596-4624-99A0-775222B3A650}"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36EF-751E-4719-815F-13C3B949C038}" type="datetimeFigureOut">
              <a:rPr lang="en-US" smtClean="0"/>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F2326-D596-4624-99A0-775222B3A6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0D536EF-751E-4719-815F-13C3B949C038}" type="datetimeFigureOut">
              <a:rPr lang="en-US" smtClean="0"/>
              <a:t>10/26/2023</a:t>
            </a:fld>
            <a:endParaRPr lang="en-US"/>
          </a:p>
        </p:txBody>
      </p:sp>
      <p:sp>
        <p:nvSpPr>
          <p:cNvPr id="9" name="Slide Number Placeholder 8"/>
          <p:cNvSpPr>
            <a:spLocks noGrp="1"/>
          </p:cNvSpPr>
          <p:nvPr>
            <p:ph type="sldNum" sz="quarter" idx="15"/>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0D536EF-751E-4719-815F-13C3B949C038}" type="datetimeFigureOut">
              <a:rPr lang="en-US" smtClean="0"/>
              <a:t>10/26/2023</a:t>
            </a:fld>
            <a:endParaRPr lang="en-US"/>
          </a:p>
        </p:txBody>
      </p:sp>
      <p:sp>
        <p:nvSpPr>
          <p:cNvPr id="9" name="Slide Number Placeholder 8"/>
          <p:cNvSpPr>
            <a:spLocks noGrp="1"/>
          </p:cNvSpPr>
          <p:nvPr>
            <p:ph type="sldNum" sz="quarter" idx="11"/>
          </p:nvPr>
        </p:nvSpPr>
        <p:spPr/>
        <p:txBody>
          <a:bodyPr/>
          <a:lstStyle/>
          <a:p>
            <a:fld id="{FDCF2326-D596-4624-99A0-775222B3A65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D536EF-751E-4719-815F-13C3B949C038}" type="datetimeFigureOut">
              <a:rPr lang="en-US" smtClean="0"/>
              <a:t>10/26/2023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CF2326-D596-4624-99A0-775222B3A65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a2EaA7E0aX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600" y="533400"/>
            <a:ext cx="8204200" cy="1645920"/>
          </a:xfrm>
        </p:spPr>
        <p:txBody>
          <a:bodyPr/>
          <a:lstStyle/>
          <a:p>
            <a:r>
              <a:rPr lang="en-US" dirty="0">
                <a:latin typeface="Algerian" panose="04020705040A02060702" pitchFamily="82" charset="0"/>
              </a:rPr>
              <a:t>The</a:t>
            </a:r>
            <a:r>
              <a:rPr lang="en-US" sz="9600" dirty="0">
                <a:latin typeface="Algerian" panose="04020705040A02060702" pitchFamily="82" charset="0"/>
              </a:rPr>
              <a:t> 5 </a:t>
            </a:r>
            <a:r>
              <a:rPr lang="en-US" dirty="0" err="1">
                <a:latin typeface="Algerian" panose="04020705040A02060702" pitchFamily="82" charset="0"/>
              </a:rPr>
              <a:t>Solas</a:t>
            </a:r>
            <a:r>
              <a:rPr lang="en-US" dirty="0">
                <a:latin typeface="Algerian" panose="04020705040A02060702" pitchFamily="82" charset="0"/>
              </a:rPr>
              <a:t>  of</a:t>
            </a:r>
            <a:br>
              <a:rPr lang="en-US" dirty="0">
                <a:latin typeface="Algerian" panose="04020705040A02060702" pitchFamily="82" charset="0"/>
              </a:rPr>
            </a:br>
            <a:r>
              <a:rPr lang="en-US" dirty="0">
                <a:latin typeface="Algerian" panose="04020705040A02060702" pitchFamily="82" charset="0"/>
              </a:rPr>
              <a:t>The Reformation </a:t>
            </a:r>
          </a:p>
        </p:txBody>
      </p:sp>
      <p:pic>
        <p:nvPicPr>
          <p:cNvPr id="6" name="Picture 2" descr="church in ripon california, reaching-growing-serving">
            <a:extLst>
              <a:ext uri="{FF2B5EF4-FFF2-40B4-BE49-F238E27FC236}">
                <a16:creationId xmlns:a16="http://schemas.microsoft.com/office/drawing/2014/main" id="{20B67361-E937-CDEB-F5DE-4D5D95D66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2057400"/>
            <a:ext cx="8229600" cy="4630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2743200"/>
          </a:xfrm>
        </p:spPr>
        <p:txBody>
          <a:bodyPr>
            <a:normAutofit lnSpcReduction="10000"/>
          </a:bodyPr>
          <a:lstStyle/>
          <a:p>
            <a:r>
              <a:rPr lang="en-GB" i="1" dirty="0"/>
              <a:t>Sola gratia</a:t>
            </a:r>
            <a:r>
              <a:rPr lang="en-GB" dirty="0"/>
              <a:t> is the teaching that salvation comes by God’s </a:t>
            </a:r>
            <a:r>
              <a:rPr lang="en-GB" i="1" u="sng" dirty="0"/>
              <a:t>Grace Alone</a:t>
            </a:r>
            <a:r>
              <a:rPr lang="en-GB" dirty="0"/>
              <a:t>— not as something merited by the sinner. This means that salvation is an unearned gift from God for Jesus' sake.</a:t>
            </a:r>
          </a:p>
          <a:p>
            <a:r>
              <a:rPr lang="en-GB" dirty="0"/>
              <a:t>Not by good works or religious works</a:t>
            </a:r>
          </a:p>
          <a:p>
            <a:r>
              <a:rPr lang="en-GB" dirty="0"/>
              <a:t> Grace defined: "unmerited </a:t>
            </a:r>
            <a:r>
              <a:rPr lang="en-GB" dirty="0" err="1"/>
              <a:t>favor</a:t>
            </a:r>
            <a:r>
              <a:rPr lang="en-GB" dirty="0"/>
              <a:t>“ or rather “demerited </a:t>
            </a:r>
            <a:r>
              <a:rPr lang="en-GB" dirty="0" err="1"/>
              <a:t>favor</a:t>
            </a:r>
            <a:r>
              <a:rPr lang="en-GB" dirty="0"/>
              <a:t>”</a:t>
            </a:r>
          </a:p>
        </p:txBody>
      </p:sp>
      <p:sp>
        <p:nvSpPr>
          <p:cNvPr id="3" name="Title 2"/>
          <p:cNvSpPr>
            <a:spLocks noGrp="1"/>
          </p:cNvSpPr>
          <p:nvPr>
            <p:ph type="title"/>
          </p:nvPr>
        </p:nvSpPr>
        <p:spPr>
          <a:xfrm>
            <a:off x="457200" y="228600"/>
            <a:ext cx="8229600" cy="762000"/>
          </a:xfrm>
        </p:spPr>
        <p:txBody>
          <a:bodyPr>
            <a:normAutofit/>
          </a:bodyPr>
          <a:lstStyle/>
          <a:p>
            <a:r>
              <a:rPr lang="en-US" dirty="0"/>
              <a:t>2. </a:t>
            </a:r>
            <a:r>
              <a:rPr lang="en-US" b="1" dirty="0"/>
              <a:t>Sola Gratia </a:t>
            </a:r>
            <a:r>
              <a:rPr lang="en-GB" b="1" dirty="0"/>
              <a:t>("by grace alone")</a:t>
            </a:r>
            <a:endParaRPr lang="en-US" dirty="0"/>
          </a:p>
        </p:txBody>
      </p:sp>
      <p:sp>
        <p:nvSpPr>
          <p:cNvPr id="4" name="Title 2">
            <a:extLst>
              <a:ext uri="{FF2B5EF4-FFF2-40B4-BE49-F238E27FC236}">
                <a16:creationId xmlns:a16="http://schemas.microsoft.com/office/drawing/2014/main" id="{5E506153-5D0F-7339-87B0-1B53AB56BC8E}"/>
              </a:ext>
            </a:extLst>
          </p:cNvPr>
          <p:cNvSpPr txBox="1">
            <a:spLocks/>
          </p:cNvSpPr>
          <p:nvPr/>
        </p:nvSpPr>
        <p:spPr>
          <a:xfrm>
            <a:off x="489284" y="3429000"/>
            <a:ext cx="8229600" cy="762000"/>
          </a:xfrm>
          <a:prstGeom prst="rect">
            <a:avLst/>
          </a:prstGeom>
          <a:ln w="6350" cap="rnd">
            <a:noFill/>
          </a:ln>
        </p:spPr>
        <p:txBody>
          <a:bodyPr vert="horz" rtlCol="0" anchor="b" anchorCtr="0">
            <a:normAutofit fontScale="92500"/>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en-US" dirty="0"/>
              <a:t>3. </a:t>
            </a:r>
            <a:r>
              <a:rPr lang="en-US" b="1" dirty="0"/>
              <a:t>Sola Fide (“through faith alone")</a:t>
            </a:r>
            <a:endParaRPr lang="en-US" dirty="0"/>
          </a:p>
        </p:txBody>
      </p:sp>
      <p:sp>
        <p:nvSpPr>
          <p:cNvPr id="7" name="Content Placeholder 1">
            <a:extLst>
              <a:ext uri="{FF2B5EF4-FFF2-40B4-BE49-F238E27FC236}">
                <a16:creationId xmlns:a16="http://schemas.microsoft.com/office/drawing/2014/main" id="{D7A7D61F-ABAD-F367-91A5-29DCFB4B7F89}"/>
              </a:ext>
            </a:extLst>
          </p:cNvPr>
          <p:cNvSpPr txBox="1">
            <a:spLocks/>
          </p:cNvSpPr>
          <p:nvPr/>
        </p:nvSpPr>
        <p:spPr>
          <a:xfrm>
            <a:off x="425116" y="4170947"/>
            <a:ext cx="8229600" cy="2743200"/>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GB" i="1" dirty="0"/>
              <a:t>Sola fide</a:t>
            </a:r>
            <a:r>
              <a:rPr lang="en-GB" dirty="0"/>
              <a:t> is the teaching that salvation comes through man’s </a:t>
            </a:r>
            <a:r>
              <a:rPr lang="en-GB" i="1" u="sng" dirty="0"/>
              <a:t>Faith Alone</a:t>
            </a:r>
            <a:r>
              <a:rPr lang="en-GB" dirty="0"/>
              <a:t>— not as cooperating with works</a:t>
            </a:r>
          </a:p>
          <a:p>
            <a:r>
              <a:rPr lang="en-GB" dirty="0"/>
              <a:t>Not by good works or religious works</a:t>
            </a:r>
          </a:p>
          <a:p>
            <a:r>
              <a:rPr lang="en-GB" dirty="0"/>
              <a:t>Faith is more than content and agreement, but total </a:t>
            </a:r>
            <a:r>
              <a:rPr lang="en-GB" b="1" i="1" u="sng" dirty="0"/>
              <a:t>trust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10200"/>
          </a:xfrm>
        </p:spPr>
        <p:txBody>
          <a:bodyPr>
            <a:normAutofit/>
          </a:bodyPr>
          <a:lstStyle/>
          <a:p>
            <a:r>
              <a:rPr lang="en-US" sz="2800" b="1" dirty="0"/>
              <a:t>Ephesians 2:8 For </a:t>
            </a:r>
            <a:r>
              <a:rPr lang="en-US" sz="2800" b="1" u="sng" dirty="0"/>
              <a:t>by grace </a:t>
            </a:r>
            <a:r>
              <a:rPr lang="en-US" sz="2800" b="1" dirty="0"/>
              <a:t>you have been saved </a:t>
            </a:r>
            <a:r>
              <a:rPr lang="en-US" sz="2800" b="1" u="sng" dirty="0"/>
              <a:t>through faith</a:t>
            </a:r>
            <a:r>
              <a:rPr lang="en-US" sz="2800" b="1" dirty="0"/>
              <a:t>, and this not of yourselves, it is the gift of God; 9 not of works, so that no one may boast.</a:t>
            </a:r>
          </a:p>
          <a:p>
            <a:r>
              <a:rPr lang="en-US" sz="2800" b="1" dirty="0"/>
              <a:t>Locus classicus</a:t>
            </a:r>
          </a:p>
          <a:p>
            <a:r>
              <a:rPr lang="en-US" sz="2800" b="1" dirty="0"/>
              <a:t>Against partial grace or a mere power</a:t>
            </a:r>
          </a:p>
          <a:p>
            <a:r>
              <a:rPr lang="en-US" sz="2800" b="1" dirty="0"/>
              <a:t>Grace and Faith are a </a:t>
            </a:r>
            <a:r>
              <a:rPr lang="en-US" sz="2800" b="1" u="sng" dirty="0"/>
              <a:t>Gift</a:t>
            </a:r>
            <a:r>
              <a:rPr lang="en-US" sz="2800" b="1" dirty="0"/>
              <a:t>!</a:t>
            </a:r>
          </a:p>
          <a:p>
            <a:r>
              <a:rPr lang="en-US" sz="2800" b="1" dirty="0"/>
              <a:t>Gift vs Earnings</a:t>
            </a:r>
          </a:p>
        </p:txBody>
      </p:sp>
      <p:sp>
        <p:nvSpPr>
          <p:cNvPr id="3" name="Title 2"/>
          <p:cNvSpPr>
            <a:spLocks noGrp="1"/>
          </p:cNvSpPr>
          <p:nvPr>
            <p:ph type="title"/>
          </p:nvPr>
        </p:nvSpPr>
        <p:spPr>
          <a:xfrm>
            <a:off x="457200" y="304800"/>
            <a:ext cx="8229600" cy="1066800"/>
          </a:xfrm>
        </p:spPr>
        <p:txBody>
          <a:bodyPr>
            <a:normAutofit fontScale="90000"/>
          </a:bodyPr>
          <a:lstStyle/>
          <a:p>
            <a:r>
              <a:rPr lang="en-GB" b="1" dirty="0"/>
              <a:t>Grace by which we are saved</a:t>
            </a:r>
            <a:br>
              <a:rPr lang="en-GB" b="1" dirty="0"/>
            </a:br>
            <a:r>
              <a:rPr lang="en-GB" b="1" dirty="0"/>
              <a:t>Faith through which we are saved</a:t>
            </a:r>
            <a:endParaRPr lang="en-US" dirty="0"/>
          </a:p>
        </p:txBody>
      </p:sp>
    </p:spTree>
    <p:extLst>
      <p:ext uri="{BB962C8B-B14F-4D97-AF65-F5344CB8AC3E}">
        <p14:creationId xmlns:p14="http://schemas.microsoft.com/office/powerpoint/2010/main" val="67723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5715000"/>
          </a:xfrm>
        </p:spPr>
        <p:txBody>
          <a:bodyPr>
            <a:normAutofit/>
          </a:bodyPr>
          <a:lstStyle/>
          <a:p>
            <a:r>
              <a:rPr lang="en-GB" b="1" dirty="0"/>
              <a:t>By Christ's Work Alone are We Saved</a:t>
            </a:r>
          </a:p>
          <a:p>
            <a:r>
              <a:rPr lang="en-GB" i="1" dirty="0"/>
              <a:t>Solus Christus</a:t>
            </a:r>
            <a:r>
              <a:rPr lang="en-GB" dirty="0"/>
              <a:t> is the teaching that CHRIST is the only mediator between God and man, and that there is salvation through no other (hence, the phrase is sometimes rendered in the ablative case, </a:t>
            </a:r>
            <a:r>
              <a:rPr lang="en-GB" i="1" dirty="0"/>
              <a:t>solo Christo</a:t>
            </a:r>
            <a:r>
              <a:rPr lang="en-GB" dirty="0"/>
              <a:t>, meaning that salvation is "by Christ alone").</a:t>
            </a:r>
          </a:p>
          <a:p>
            <a:r>
              <a:rPr lang="en-GB" dirty="0"/>
              <a:t>Christ alone is the foundation and focus of our faith</a:t>
            </a:r>
          </a:p>
          <a:p>
            <a:r>
              <a:rPr lang="en-GB" dirty="0"/>
              <a:t>Christ alone is the way to God</a:t>
            </a:r>
          </a:p>
          <a:p>
            <a:r>
              <a:rPr lang="en-GB" dirty="0"/>
              <a:t>Christ alone can save us and not…</a:t>
            </a:r>
          </a:p>
          <a:p>
            <a:pPr lvl="1"/>
            <a:r>
              <a:rPr lang="en-GB" dirty="0"/>
              <a:t>Man</a:t>
            </a:r>
          </a:p>
          <a:p>
            <a:pPr lvl="1"/>
            <a:r>
              <a:rPr lang="en-GB" dirty="0"/>
              <a:t>Church</a:t>
            </a:r>
          </a:p>
          <a:p>
            <a:pPr lvl="1"/>
            <a:r>
              <a:rPr lang="en-US" dirty="0"/>
              <a:t>Works</a:t>
            </a:r>
          </a:p>
          <a:p>
            <a:pPr lvl="1"/>
            <a:r>
              <a:rPr lang="en-US" dirty="0"/>
              <a:t>Rituals</a:t>
            </a:r>
          </a:p>
        </p:txBody>
      </p:sp>
      <p:sp>
        <p:nvSpPr>
          <p:cNvPr id="3" name="Title 2"/>
          <p:cNvSpPr>
            <a:spLocks noGrp="1"/>
          </p:cNvSpPr>
          <p:nvPr>
            <p:ph type="title"/>
          </p:nvPr>
        </p:nvSpPr>
        <p:spPr>
          <a:xfrm>
            <a:off x="381000" y="304800"/>
            <a:ext cx="8229600" cy="838200"/>
          </a:xfrm>
        </p:spPr>
        <p:txBody>
          <a:bodyPr>
            <a:normAutofit/>
          </a:bodyPr>
          <a:lstStyle/>
          <a:p>
            <a:r>
              <a:rPr lang="en-US" dirty="0"/>
              <a:t>4. </a:t>
            </a:r>
            <a:r>
              <a:rPr lang="en-US" b="1" dirty="0" err="1"/>
              <a:t>Solus</a:t>
            </a:r>
            <a:r>
              <a:rPr lang="en-US" b="1" dirty="0"/>
              <a:t> </a:t>
            </a:r>
            <a:r>
              <a:rPr lang="en-US" b="1" dirty="0" err="1"/>
              <a:t>Christus</a:t>
            </a:r>
            <a:r>
              <a:rPr lang="en-US" b="1" dirty="0"/>
              <a:t> </a:t>
            </a:r>
            <a:r>
              <a:rPr lang="en-GB" b="1" dirty="0"/>
              <a:t>("Christ alone”)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2800" b="1" dirty="0"/>
              <a:t>A middle person who intervenes on behalf of</a:t>
            </a:r>
          </a:p>
          <a:p>
            <a:r>
              <a:rPr lang="en-US" sz="2800" b="1" dirty="0"/>
              <a:t>As sinners God is unapproachable</a:t>
            </a:r>
          </a:p>
          <a:p>
            <a:r>
              <a:rPr lang="en-US" sz="2800" b="1" dirty="0"/>
              <a:t>As we normatively do not have access directly to God audibly or face to face, through the history of mankind we have accessed God through mediators</a:t>
            </a:r>
          </a:p>
          <a:p>
            <a:r>
              <a:rPr lang="en-US" sz="2800" b="1" dirty="0"/>
              <a:t>OT: only priests could enter the Holy of Holies in the tabernacle/temple</a:t>
            </a:r>
          </a:p>
          <a:p>
            <a:r>
              <a:rPr lang="en-US" sz="2800" b="1" dirty="0"/>
              <a:t>OT: Many ongoing priest would perpetually make imperfect sacrifices</a:t>
            </a:r>
          </a:p>
          <a:p>
            <a:r>
              <a:rPr lang="en-US" sz="2800" b="1" dirty="0"/>
              <a:t>NT: One final great High priest made a perfect sacrifice of Himself once for all</a:t>
            </a:r>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Theology of the mediator</a:t>
            </a:r>
            <a:endParaRPr lang="en-US" dirty="0"/>
          </a:p>
        </p:txBody>
      </p:sp>
    </p:spTree>
    <p:extLst>
      <p:ext uri="{BB962C8B-B14F-4D97-AF65-F5344CB8AC3E}">
        <p14:creationId xmlns:p14="http://schemas.microsoft.com/office/powerpoint/2010/main" val="330661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a:bodyPr>
          <a:lstStyle/>
          <a:p>
            <a:r>
              <a:rPr lang="en-US" sz="3200" b="1" dirty="0"/>
              <a:t>1 Timothy 2:5 For there is one God, and </a:t>
            </a:r>
            <a:r>
              <a:rPr lang="en-US" sz="4800" b="1" u="sng" dirty="0"/>
              <a:t>one</a:t>
            </a:r>
            <a:r>
              <a:rPr lang="en-US" sz="3200" b="1" dirty="0"/>
              <a:t> </a:t>
            </a:r>
            <a:r>
              <a:rPr lang="en-US" sz="3200" b="1" u="sng" dirty="0"/>
              <a:t>mediator</a:t>
            </a:r>
            <a:r>
              <a:rPr lang="en-US" sz="3200" b="1" dirty="0"/>
              <a:t> also between God and men, the man Christ Jesus</a:t>
            </a:r>
          </a:p>
          <a:p>
            <a:r>
              <a:rPr lang="en-US" sz="3200" b="1" dirty="0"/>
              <a:t>One = sola</a:t>
            </a:r>
          </a:p>
          <a:p>
            <a:r>
              <a:rPr lang="en-US" sz="3200" b="1" dirty="0"/>
              <a:t>Men in former times had many men as mediators in an ongoing fashion</a:t>
            </a:r>
          </a:p>
          <a:p>
            <a:r>
              <a:rPr lang="en-US" sz="3200" b="1" dirty="0"/>
              <a:t>Men now since the cross of Christ have one man (God-man) as mediator in a finished final once for all way- to all who are saved by </a:t>
            </a:r>
            <a:r>
              <a:rPr lang="en-US" sz="3200" b="1"/>
              <a:t>grace through faith!</a:t>
            </a:r>
            <a:endParaRPr lang="en-US" sz="2800" b="1" dirty="0"/>
          </a:p>
          <a:p>
            <a:endParaRPr lang="en-US" sz="2800" b="1" dirty="0"/>
          </a:p>
          <a:p>
            <a:endParaRPr lang="en-US" sz="2800" b="1" dirty="0"/>
          </a:p>
          <a:p>
            <a:endParaRPr lang="en-US" sz="2800" b="1" dirty="0"/>
          </a:p>
        </p:txBody>
      </p:sp>
      <p:sp>
        <p:nvSpPr>
          <p:cNvPr id="3" name="Title 2"/>
          <p:cNvSpPr>
            <a:spLocks noGrp="1"/>
          </p:cNvSpPr>
          <p:nvPr>
            <p:ph type="title"/>
          </p:nvPr>
        </p:nvSpPr>
        <p:spPr>
          <a:xfrm>
            <a:off x="457200" y="152400"/>
            <a:ext cx="8229600" cy="838200"/>
          </a:xfrm>
        </p:spPr>
        <p:txBody>
          <a:bodyPr>
            <a:normAutofit/>
          </a:bodyPr>
          <a:lstStyle/>
          <a:p>
            <a:r>
              <a:rPr lang="en-GB" b="1" dirty="0"/>
              <a:t>New Testament Offices</a:t>
            </a:r>
            <a:endParaRPr lang="en-US" dirty="0"/>
          </a:p>
        </p:txBody>
      </p:sp>
    </p:spTree>
    <p:extLst>
      <p:ext uri="{BB962C8B-B14F-4D97-AF65-F5344CB8AC3E}">
        <p14:creationId xmlns:p14="http://schemas.microsoft.com/office/powerpoint/2010/main" val="302313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b="1" dirty="0"/>
              <a:t>If we are saved by God’s grace alone apart from the cooperation of man…</a:t>
            </a:r>
          </a:p>
          <a:p>
            <a:r>
              <a:rPr lang="en-US" b="1" dirty="0"/>
              <a:t>If we are saved through our faith, a gracious gift of God, apart from our own good or religious works…</a:t>
            </a:r>
          </a:p>
          <a:p>
            <a:r>
              <a:rPr lang="en-US" b="1" dirty="0"/>
              <a:t>If we are saved by the once for all sacrifice and </a:t>
            </a:r>
            <a:r>
              <a:rPr lang="en-US" b="1" dirty="0" err="1"/>
              <a:t>suficient</a:t>
            </a:r>
            <a:r>
              <a:rPr lang="en-US" b="1" dirty="0"/>
              <a:t> high priestly work of our one and only mediator Christ alone…</a:t>
            </a:r>
          </a:p>
          <a:p>
            <a:r>
              <a:rPr lang="en-US" b="1" dirty="0"/>
              <a:t>If all of this is based on God’s perfect and sufficient revelation scripture alone, and not men / traditions </a:t>
            </a:r>
            <a:r>
              <a:rPr lang="en-US" b="1" dirty="0" err="1"/>
              <a:t>etc</a:t>
            </a:r>
            <a:r>
              <a:rPr lang="en-US" b="1" dirty="0"/>
              <a:t>…</a:t>
            </a:r>
          </a:p>
          <a:p>
            <a:r>
              <a:rPr lang="en-US" b="1" dirty="0"/>
              <a:t>Then God ALONE get’s all the glory, not men, not an organization, not actions…</a:t>
            </a:r>
          </a:p>
          <a:p>
            <a:r>
              <a:rPr lang="en-US" b="1" dirty="0"/>
              <a:t>ALL OF SALVATION IS TO THE GLORY OF GOD ALONE</a:t>
            </a:r>
          </a:p>
        </p:txBody>
      </p:sp>
      <p:sp>
        <p:nvSpPr>
          <p:cNvPr id="3" name="Title 2"/>
          <p:cNvSpPr>
            <a:spLocks noGrp="1"/>
          </p:cNvSpPr>
          <p:nvPr>
            <p:ph type="title"/>
          </p:nvPr>
        </p:nvSpPr>
        <p:spPr>
          <a:xfrm>
            <a:off x="457200" y="304800"/>
            <a:ext cx="8229600" cy="1219200"/>
          </a:xfrm>
        </p:spPr>
        <p:txBody>
          <a:bodyPr>
            <a:normAutofit fontScale="90000"/>
          </a:bodyPr>
          <a:lstStyle/>
          <a:p>
            <a:r>
              <a:rPr lang="en-US" dirty="0"/>
              <a:t>5. </a:t>
            </a:r>
            <a:r>
              <a:rPr lang="en-US" b="1" dirty="0"/>
              <a:t>Soli Deo Gloria</a:t>
            </a:r>
            <a:br>
              <a:rPr lang="en-US" b="1" dirty="0"/>
            </a:br>
            <a:r>
              <a:rPr lang="en-GB" b="1" dirty="0"/>
              <a:t>(“</a:t>
            </a:r>
            <a:r>
              <a:rPr lang="en-GB" b="1" i="1" dirty="0"/>
              <a:t>to the Glory of God alone</a:t>
            </a:r>
            <a:r>
              <a:rPr lang="en-GB" b="1" dirty="0"/>
              <a:t>")</a:t>
            </a:r>
            <a:endParaRPr lang="en-US" dirty="0"/>
          </a:p>
        </p:txBody>
      </p:sp>
    </p:spTree>
    <p:extLst>
      <p:ext uri="{BB962C8B-B14F-4D97-AF65-F5344CB8AC3E}">
        <p14:creationId xmlns:p14="http://schemas.microsoft.com/office/powerpoint/2010/main" val="3084738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800600"/>
          </a:xfrm>
        </p:spPr>
        <p:txBody>
          <a:bodyPr>
            <a:normAutofit/>
          </a:bodyPr>
          <a:lstStyle/>
          <a:p>
            <a:r>
              <a:rPr lang="en-GB" dirty="0"/>
              <a:t>1 Corinthians 10:</a:t>
            </a:r>
            <a:r>
              <a:rPr lang="en-US" dirty="0"/>
              <a:t>31 Whether, then, you eat or drink or </a:t>
            </a:r>
            <a:r>
              <a:rPr lang="en-US" u="sng" dirty="0"/>
              <a:t>whatever you do, do all to the glory of God</a:t>
            </a:r>
            <a:r>
              <a:rPr lang="en-US" dirty="0"/>
              <a:t>.</a:t>
            </a:r>
            <a:endParaRPr lang="en-GB" b="1" i="1" dirty="0"/>
          </a:p>
          <a:p>
            <a:r>
              <a:rPr lang="en-GB" dirty="0"/>
              <a:t>Whether mundane or extraordinary, all we do should be done by faith to the glory of God. </a:t>
            </a:r>
          </a:p>
          <a:p>
            <a:r>
              <a:rPr lang="en-GB" dirty="0"/>
              <a:t>The Reformers made no distinction between the spiritual or temporal; sacred or secular. They believed that God had created us to be workers or producers and that whether you were in the pulpit, orchard, or kitchen all that we do when done by faith would bring glory to God. </a:t>
            </a:r>
          </a:p>
          <a:p>
            <a:r>
              <a:rPr lang="en-GB" dirty="0"/>
              <a:t>Example: Bach</a:t>
            </a:r>
          </a:p>
        </p:txBody>
      </p:sp>
      <p:sp>
        <p:nvSpPr>
          <p:cNvPr id="3" name="Title 2"/>
          <p:cNvSpPr>
            <a:spLocks noGrp="1"/>
          </p:cNvSpPr>
          <p:nvPr>
            <p:ph type="title"/>
          </p:nvPr>
        </p:nvSpPr>
        <p:spPr>
          <a:xfrm>
            <a:off x="457200" y="152400"/>
            <a:ext cx="8229600" cy="838200"/>
          </a:xfrm>
        </p:spPr>
        <p:txBody>
          <a:bodyPr/>
          <a:lstStyle/>
          <a:p>
            <a:r>
              <a:rPr lang="en-US" dirty="0"/>
              <a:t>TO GOD BE THE GLORY!</a:t>
            </a:r>
          </a:p>
        </p:txBody>
      </p:sp>
      <p:pic>
        <p:nvPicPr>
          <p:cNvPr id="3074" name="Picture 2" descr="Three Letters That Will Change Your Life - The Crossing Blog">
            <a:extLst>
              <a:ext uri="{FF2B5EF4-FFF2-40B4-BE49-F238E27FC236}">
                <a16:creationId xmlns:a16="http://schemas.microsoft.com/office/drawing/2014/main" id="{A7DD977F-28D3-4B5E-B649-663C5A6642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486400"/>
            <a:ext cx="2133600" cy="13129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oli Deo Gloria” – The Fifth Sola – Jubal's Lyre">
            <a:extLst>
              <a:ext uri="{FF2B5EF4-FFF2-40B4-BE49-F238E27FC236}">
                <a16:creationId xmlns:a16="http://schemas.microsoft.com/office/drawing/2014/main" id="{09B7B40B-ECA3-093F-8D25-DDB42CA6E0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607848"/>
            <a:ext cx="4624137" cy="21338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Ephesians 2:</a:t>
            </a:r>
            <a:r>
              <a:rPr lang="en-US" dirty="0"/>
              <a:t>10 For </a:t>
            </a:r>
            <a:r>
              <a:rPr lang="en-US" u="sng" dirty="0"/>
              <a:t>we are His workmanship</a:t>
            </a:r>
            <a:r>
              <a:rPr lang="en-US" dirty="0"/>
              <a:t>, created in Christ Jesus for good works, which God prepared beforehand so that we would walk in them.</a:t>
            </a:r>
            <a:endParaRPr lang="en-GB" dirty="0"/>
          </a:p>
          <a:p>
            <a:r>
              <a:rPr lang="en-GB" dirty="0"/>
              <a:t>Genes 1:</a:t>
            </a:r>
            <a:r>
              <a:rPr lang="en-US" dirty="0"/>
              <a:t>27 And </a:t>
            </a:r>
            <a:r>
              <a:rPr lang="en-US" u="sng" dirty="0"/>
              <a:t>God created man in His own image</a:t>
            </a:r>
            <a:r>
              <a:rPr lang="en-US" dirty="0"/>
              <a:t>, in the image of God He created him; male and female He created them.</a:t>
            </a:r>
            <a:endParaRPr lang="en-GB" dirty="0"/>
          </a:p>
          <a:p>
            <a:r>
              <a:rPr lang="en-GB" dirty="0"/>
              <a:t>Isaiah 60:21 </a:t>
            </a:r>
            <a:r>
              <a:rPr lang="en-US" dirty="0"/>
              <a:t>Then </a:t>
            </a:r>
            <a:r>
              <a:rPr lang="en-US" u="sng" dirty="0"/>
              <a:t>all your people </a:t>
            </a:r>
            <a:r>
              <a:rPr lang="en-US" dirty="0"/>
              <a:t>will be righteous; They will possess the land forever, The branch of My planting, </a:t>
            </a:r>
            <a:r>
              <a:rPr lang="en-US" u="sng" dirty="0"/>
              <a:t>The work of My hands, That I may show forth My beautiful glory</a:t>
            </a:r>
            <a:r>
              <a:rPr lang="en-US" dirty="0"/>
              <a:t>.</a:t>
            </a:r>
          </a:p>
        </p:txBody>
      </p:sp>
      <p:sp>
        <p:nvSpPr>
          <p:cNvPr id="3" name="Title 2"/>
          <p:cNvSpPr>
            <a:spLocks noGrp="1"/>
          </p:cNvSpPr>
          <p:nvPr>
            <p:ph type="title"/>
          </p:nvPr>
        </p:nvSpPr>
        <p:spPr/>
        <p:txBody>
          <a:bodyPr/>
          <a:lstStyle/>
          <a:p>
            <a:r>
              <a:rPr lang="en-US" dirty="0"/>
              <a:t>TO GOD BE THE GLORY!</a:t>
            </a:r>
          </a:p>
        </p:txBody>
      </p:sp>
    </p:spTree>
    <p:extLst>
      <p:ext uri="{BB962C8B-B14F-4D97-AF65-F5344CB8AC3E}">
        <p14:creationId xmlns:p14="http://schemas.microsoft.com/office/powerpoint/2010/main" val="238160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Psalm 115: 1 Not to us, O Yahweh, not to us, but to Your name give glory. Because of Your lovingkindness, because of Your truth.2 Why should the nations say, “Where, now, is their God?” 3 But our God is in the heavens; He does whatever He pleases. [the psalm goes on to refute idols / graven images]</a:t>
            </a:r>
          </a:p>
          <a:p>
            <a:r>
              <a:rPr lang="en-US" dirty="0"/>
              <a:t>Isaiah 42:8 I am Yahweh, that is My name; I will not give My glory to another, Nor My praise to graven images.</a:t>
            </a:r>
          </a:p>
          <a:p>
            <a:r>
              <a:rPr lang="en-US" dirty="0"/>
              <a:t>Romans 11:36 For from Him and through Him and to Him are all things. To Him be the glory forever. Amen.</a:t>
            </a:r>
          </a:p>
          <a:p>
            <a:endParaRPr lang="en-US" dirty="0"/>
          </a:p>
        </p:txBody>
      </p:sp>
      <p:sp>
        <p:nvSpPr>
          <p:cNvPr id="3" name="Title 2"/>
          <p:cNvSpPr>
            <a:spLocks noGrp="1"/>
          </p:cNvSpPr>
          <p:nvPr>
            <p:ph type="title"/>
          </p:nvPr>
        </p:nvSpPr>
        <p:spPr/>
        <p:txBody>
          <a:bodyPr/>
          <a:lstStyle/>
          <a:p>
            <a:r>
              <a:rPr lang="en-US" dirty="0"/>
              <a:t>TO GOD BE THE GLORY!</a:t>
            </a:r>
          </a:p>
        </p:txBody>
      </p:sp>
    </p:spTree>
    <p:extLst>
      <p:ext uri="{BB962C8B-B14F-4D97-AF65-F5344CB8AC3E}">
        <p14:creationId xmlns:p14="http://schemas.microsoft.com/office/powerpoint/2010/main" val="4288493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19400"/>
            <a:ext cx="8229600" cy="3276600"/>
          </a:xfrm>
        </p:spPr>
        <p:txBody>
          <a:bodyPr>
            <a:normAutofit lnSpcReduction="10000"/>
          </a:bodyPr>
          <a:lstStyle/>
          <a:p>
            <a:pPr algn="ctr">
              <a:buNone/>
            </a:pPr>
            <a:r>
              <a:rPr lang="en-US" sz="4000" b="1" dirty="0"/>
              <a:t>1.  Sola Scriptura</a:t>
            </a:r>
          </a:p>
          <a:p>
            <a:pPr algn="ctr">
              <a:buNone/>
            </a:pPr>
            <a:r>
              <a:rPr lang="en-US" sz="4000" b="1" dirty="0"/>
              <a:t>2. </a:t>
            </a:r>
            <a:r>
              <a:rPr lang="en-US" sz="4000" b="1" dirty="0" err="1"/>
              <a:t>Solus</a:t>
            </a:r>
            <a:r>
              <a:rPr lang="en-US" sz="4000" b="1" dirty="0"/>
              <a:t> </a:t>
            </a:r>
            <a:r>
              <a:rPr lang="en-US" sz="4000" b="1" dirty="0" err="1"/>
              <a:t>Christus</a:t>
            </a:r>
            <a:endParaRPr lang="en-US" sz="4000" b="1" dirty="0"/>
          </a:p>
          <a:p>
            <a:pPr algn="ctr">
              <a:buNone/>
            </a:pPr>
            <a:r>
              <a:rPr lang="en-US" sz="4000" b="1" dirty="0"/>
              <a:t>3. Sola Gratia</a:t>
            </a:r>
          </a:p>
          <a:p>
            <a:pPr algn="ctr">
              <a:buNone/>
            </a:pPr>
            <a:r>
              <a:rPr lang="en-US" sz="4000" b="1" dirty="0"/>
              <a:t>4. Sola Fide</a:t>
            </a:r>
          </a:p>
          <a:p>
            <a:pPr algn="ctr">
              <a:buNone/>
            </a:pPr>
            <a:r>
              <a:rPr lang="en-US" sz="4000" b="1" dirty="0"/>
              <a:t>5. Soli </a:t>
            </a:r>
            <a:r>
              <a:rPr lang="en-US" sz="4000" b="1" dirty="0" err="1"/>
              <a:t>Deo</a:t>
            </a:r>
            <a:r>
              <a:rPr lang="en-US" sz="4000" b="1" dirty="0"/>
              <a:t> Gloria</a:t>
            </a:r>
          </a:p>
        </p:txBody>
      </p:sp>
      <p:sp>
        <p:nvSpPr>
          <p:cNvPr id="3" name="Title 2"/>
          <p:cNvSpPr>
            <a:spLocks noGrp="1"/>
          </p:cNvSpPr>
          <p:nvPr>
            <p:ph type="title"/>
          </p:nvPr>
        </p:nvSpPr>
        <p:spPr>
          <a:xfrm>
            <a:off x="457200" y="1524000"/>
            <a:ext cx="4572000" cy="1219200"/>
          </a:xfrm>
        </p:spPr>
        <p:txBody>
          <a:bodyPr>
            <a:normAutofit fontScale="90000"/>
          </a:bodyPr>
          <a:lstStyle/>
          <a:p>
            <a:pPr algn="ctr"/>
            <a:r>
              <a:rPr lang="en-US" dirty="0"/>
              <a:t>The</a:t>
            </a:r>
            <a:r>
              <a:rPr lang="en-US" sz="8800" dirty="0"/>
              <a:t> 5 </a:t>
            </a:r>
            <a:r>
              <a:rPr lang="en-US" dirty="0" err="1"/>
              <a:t>Solas</a:t>
            </a:r>
            <a:r>
              <a:rPr lang="en-US" dirty="0"/>
              <a:t> </a:t>
            </a:r>
            <a:br>
              <a:rPr lang="en-US" dirty="0"/>
            </a:br>
            <a:r>
              <a:rPr lang="en-US" dirty="0"/>
              <a:t>of the </a:t>
            </a:r>
            <a:br>
              <a:rPr lang="en-US" dirty="0"/>
            </a:br>
            <a:r>
              <a:rPr lang="en-US" dirty="0"/>
              <a:t>Protestant Reformation </a:t>
            </a:r>
          </a:p>
        </p:txBody>
      </p:sp>
      <p:pic>
        <p:nvPicPr>
          <p:cNvPr id="4" name="Picture 2" descr="C:\Users\DOMINGUEZ TRIBE\BLD XTIANITY RESEARCH\sola scriptura2.jpg"/>
          <p:cNvPicPr>
            <a:picLocks noChangeAspect="1" noChangeArrowheads="1"/>
          </p:cNvPicPr>
          <p:nvPr/>
        </p:nvPicPr>
        <p:blipFill>
          <a:blip r:embed="rId3" cstate="print"/>
          <a:srcRect/>
          <a:stretch>
            <a:fillRect/>
          </a:stretch>
        </p:blipFill>
        <p:spPr bwMode="auto">
          <a:xfrm>
            <a:off x="5029200" y="457201"/>
            <a:ext cx="3190875" cy="21336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23457C-3D39-CFC7-504F-E15A72F40171}"/>
              </a:ext>
            </a:extLst>
          </p:cNvPr>
          <p:cNvSpPr txBox="1">
            <a:spLocks/>
          </p:cNvSpPr>
          <p:nvPr/>
        </p:nvSpPr>
        <p:spPr>
          <a:xfrm>
            <a:off x="482600" y="304800"/>
            <a:ext cx="8204200" cy="1066800"/>
          </a:xfrm>
          <a:prstGeom prst="rect">
            <a:avLst/>
          </a:prstGeom>
          <a:ln w="6350" cap="rnd">
            <a:noFill/>
          </a:ln>
        </p:spPr>
        <p:txBody>
          <a:bodyPr vert="horz" rtlCol="0" anchor="b" anchorCtr="0">
            <a:normAutofit lnSpcReduction="10000"/>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r>
              <a:rPr lang="en-US" dirty="0">
                <a:latin typeface="Algerian" panose="04020705040A02060702" pitchFamily="82" charset="0"/>
                <a:hlinkClick r:id="rId3"/>
              </a:rPr>
              <a:t>To god be the glory</a:t>
            </a:r>
            <a:br>
              <a:rPr lang="en-US" dirty="0">
                <a:latin typeface="Algerian" panose="04020705040A02060702" pitchFamily="82" charset="0"/>
              </a:rPr>
            </a:br>
            <a:r>
              <a:rPr lang="en-US" sz="2400" dirty="0">
                <a:latin typeface="Algerian" panose="04020705040A02060702" pitchFamily="82" charset="0"/>
              </a:rPr>
              <a:t>https://www.youtube.com/watch?v=a2EaA7E0aXk</a:t>
            </a:r>
            <a:endParaRPr lang="en-US" dirty="0">
              <a:latin typeface="Algerian" panose="04020705040A02060702" pitchFamily="82" charset="0"/>
            </a:endParaRPr>
          </a:p>
        </p:txBody>
      </p:sp>
      <p:sp>
        <p:nvSpPr>
          <p:cNvPr id="5" name="TextBox 4">
            <a:extLst>
              <a:ext uri="{FF2B5EF4-FFF2-40B4-BE49-F238E27FC236}">
                <a16:creationId xmlns:a16="http://schemas.microsoft.com/office/drawing/2014/main" id="{15DC522F-CC65-4069-8B17-78F7F4F0CE93}"/>
              </a:ext>
            </a:extLst>
          </p:cNvPr>
          <p:cNvSpPr txBox="1"/>
          <p:nvPr/>
        </p:nvSpPr>
        <p:spPr>
          <a:xfrm>
            <a:off x="304800" y="1371600"/>
            <a:ext cx="8382000" cy="5262979"/>
          </a:xfrm>
          <a:prstGeom prst="rect">
            <a:avLst/>
          </a:prstGeom>
          <a:noFill/>
        </p:spPr>
        <p:txBody>
          <a:bodyPr wrap="square">
            <a:spAutoFit/>
          </a:bodyPr>
          <a:lstStyle/>
          <a:p>
            <a:pPr marL="285750" indent="-285750">
              <a:buFont typeface="Arial" panose="020B0604020202020204" pitchFamily="34" charset="0"/>
              <a:buChar char="•"/>
            </a:pPr>
            <a:r>
              <a:rPr lang="en-US" sz="2800" dirty="0"/>
              <a:t>John 4:24 God is spirit, and those who worship Him must worship in spirit and truth.”</a:t>
            </a:r>
          </a:p>
          <a:p>
            <a:pPr marL="285750" indent="-285750">
              <a:buFont typeface="Arial" panose="020B0604020202020204" pitchFamily="34" charset="0"/>
              <a:buChar char="•"/>
            </a:pPr>
            <a:r>
              <a:rPr lang="en-US" sz="2800" dirty="0"/>
              <a:t>Colossians 3:16 Let the word of Christ dwell in you richly, with all wisdom teaching and admonishing one another with psalms and hymns and spiritual songs, singing with gratefulness in your hearts to God.</a:t>
            </a:r>
          </a:p>
          <a:p>
            <a:pPr marL="285750" indent="-285750">
              <a:buFont typeface="Arial" panose="020B0604020202020204" pitchFamily="34" charset="0"/>
              <a:buChar char="•"/>
            </a:pPr>
            <a:r>
              <a:rPr lang="en-US" sz="2800" dirty="0"/>
              <a:t>Ephesians 5:19 [speak] to one another in psalms and hymns and spiritual songs, singing and making melody with your heart to the Lord; 20 always giving thanks for all things in the name of our Lord Jesus Christ to God, even the Father;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y Martin Luther Was an Early Media Revolutionary | Duke Today">
            <a:extLst>
              <a:ext uri="{FF2B5EF4-FFF2-40B4-BE49-F238E27FC236}">
                <a16:creationId xmlns:a16="http://schemas.microsoft.com/office/drawing/2014/main" id="{06BAF59D-F01B-8747-EF19-56B48DBC79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854075"/>
            <a:ext cx="4038600" cy="2274517"/>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77A26248-5C27-8B25-84A3-D6677D691C93}"/>
              </a:ext>
            </a:extLst>
          </p:cNvPr>
          <p:cNvSpPr>
            <a:spLocks noGrp="1"/>
          </p:cNvSpPr>
          <p:nvPr>
            <p:ph idx="1"/>
          </p:nvPr>
        </p:nvSpPr>
        <p:spPr>
          <a:xfrm>
            <a:off x="457200" y="990600"/>
            <a:ext cx="8229600" cy="5562600"/>
          </a:xfrm>
        </p:spPr>
        <p:txBody>
          <a:bodyPr>
            <a:normAutofit/>
          </a:bodyPr>
          <a:lstStyle/>
          <a:p>
            <a:r>
              <a:rPr lang="en-US" dirty="0"/>
              <a:t>Tuesday October 31</a:t>
            </a:r>
            <a:r>
              <a:rPr lang="en-US" baseline="30000" dirty="0"/>
              <a:t>st</a:t>
            </a:r>
            <a:endParaRPr lang="en-US" dirty="0"/>
          </a:p>
          <a:p>
            <a:r>
              <a:rPr lang="en-US" dirty="0"/>
              <a:t>“Halloween”</a:t>
            </a:r>
          </a:p>
          <a:p>
            <a:r>
              <a:rPr lang="en-US" dirty="0"/>
              <a:t>Remember Martin</a:t>
            </a:r>
            <a:br>
              <a:rPr lang="en-US" dirty="0"/>
            </a:br>
            <a:r>
              <a:rPr lang="en-US" dirty="0"/>
              <a:t>Luther and the</a:t>
            </a:r>
            <a:br>
              <a:rPr lang="en-US" dirty="0"/>
            </a:br>
            <a:r>
              <a:rPr lang="en-US" dirty="0"/>
              <a:t>Reformation and that:</a:t>
            </a:r>
          </a:p>
          <a:p>
            <a:r>
              <a:rPr lang="en-US" sz="4100" b="1" dirty="0"/>
              <a:t>We are saved by God’s grace </a:t>
            </a:r>
            <a:r>
              <a:rPr lang="en-US" sz="4100" b="1" u="sng" dirty="0"/>
              <a:t>alone</a:t>
            </a:r>
            <a:r>
              <a:rPr lang="en-US" sz="4100" b="1" dirty="0"/>
              <a:t>, through faith </a:t>
            </a:r>
            <a:r>
              <a:rPr lang="en-US" sz="4100" b="1" u="sng" dirty="0"/>
              <a:t>alone</a:t>
            </a:r>
            <a:r>
              <a:rPr lang="en-US" sz="4100" b="1" dirty="0"/>
              <a:t>, in Christ </a:t>
            </a:r>
            <a:r>
              <a:rPr lang="en-US" sz="4100" b="1" u="sng" dirty="0"/>
              <a:t>alone</a:t>
            </a:r>
            <a:r>
              <a:rPr lang="en-US" sz="4100" b="1" dirty="0"/>
              <a:t>, to the Glory of God </a:t>
            </a:r>
            <a:r>
              <a:rPr lang="en-US" sz="4100" b="1" u="sng" dirty="0"/>
              <a:t>alone</a:t>
            </a:r>
            <a:r>
              <a:rPr lang="en-US" sz="4100" b="1" dirty="0"/>
              <a:t>, on the basis of Scripture </a:t>
            </a:r>
            <a:r>
              <a:rPr lang="en-US" sz="4100" b="1" u="sng" dirty="0"/>
              <a:t>alone</a:t>
            </a:r>
            <a:r>
              <a:rPr lang="en-US" sz="4100" b="1" dirty="0"/>
              <a:t>.</a:t>
            </a:r>
          </a:p>
          <a:p>
            <a:endParaRPr lang="en-US" dirty="0"/>
          </a:p>
          <a:p>
            <a:endParaRPr lang="en-US" dirty="0"/>
          </a:p>
        </p:txBody>
      </p:sp>
      <p:sp>
        <p:nvSpPr>
          <p:cNvPr id="3" name="Title 2">
            <a:extLst>
              <a:ext uri="{FF2B5EF4-FFF2-40B4-BE49-F238E27FC236}">
                <a16:creationId xmlns:a16="http://schemas.microsoft.com/office/drawing/2014/main" id="{44701487-A6AC-2F22-AE76-C3868EEAB276}"/>
              </a:ext>
            </a:extLst>
          </p:cNvPr>
          <p:cNvSpPr>
            <a:spLocks noGrp="1"/>
          </p:cNvSpPr>
          <p:nvPr>
            <p:ph type="title"/>
          </p:nvPr>
        </p:nvSpPr>
        <p:spPr>
          <a:xfrm>
            <a:off x="457200" y="152400"/>
            <a:ext cx="8229600" cy="838200"/>
          </a:xfrm>
        </p:spPr>
        <p:txBody>
          <a:bodyPr/>
          <a:lstStyle/>
          <a:p>
            <a:r>
              <a:rPr lang="en-US" dirty="0"/>
              <a:t>5 Days </a:t>
            </a:r>
            <a:r>
              <a:rPr lang="en-US" dirty="0" err="1"/>
              <a:t>til</a:t>
            </a:r>
            <a:r>
              <a:rPr lang="en-US" dirty="0"/>
              <a:t> Reformation Day</a:t>
            </a:r>
          </a:p>
        </p:txBody>
      </p:sp>
    </p:spTree>
    <p:extLst>
      <p:ext uri="{BB962C8B-B14F-4D97-AF65-F5344CB8AC3E}">
        <p14:creationId xmlns:p14="http://schemas.microsoft.com/office/powerpoint/2010/main" val="298613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GB" sz="3600" b="1" dirty="0"/>
              <a:t>The date most historians would say as the beginning of the Reformation when… </a:t>
            </a:r>
          </a:p>
          <a:p>
            <a:r>
              <a:rPr lang="en-GB" sz="3600" b="1" dirty="0"/>
              <a:t>Martin Luther nailed his 95 theses to the church door at </a:t>
            </a:r>
            <a:r>
              <a:rPr lang="en-US" sz="3600" b="1" dirty="0" err="1"/>
              <a:t>Wittenburg</a:t>
            </a:r>
            <a:r>
              <a:rPr lang="en-US" sz="3600" b="1" dirty="0"/>
              <a:t>,</a:t>
            </a:r>
            <a:r>
              <a:rPr lang="en-GB" sz="3600" b="1" dirty="0"/>
              <a:t> GERMANRY</a:t>
            </a:r>
          </a:p>
          <a:p>
            <a:r>
              <a:rPr lang="en-GB" sz="3600" b="1" dirty="0"/>
              <a:t>A date generally regarded as the birthday of the Reformation.</a:t>
            </a:r>
            <a:endParaRPr lang="en-US" sz="3600" b="1" dirty="0"/>
          </a:p>
          <a:p>
            <a:endParaRPr lang="en-US" sz="3600" dirty="0"/>
          </a:p>
        </p:txBody>
      </p:sp>
      <p:sp>
        <p:nvSpPr>
          <p:cNvPr id="6" name="Title 5"/>
          <p:cNvSpPr>
            <a:spLocks noGrp="1"/>
          </p:cNvSpPr>
          <p:nvPr>
            <p:ph type="title"/>
          </p:nvPr>
        </p:nvSpPr>
        <p:spPr/>
        <p:txBody>
          <a:bodyPr>
            <a:normAutofit/>
          </a:bodyPr>
          <a:lstStyle/>
          <a:p>
            <a:pPr algn="ctr"/>
            <a:r>
              <a:rPr lang="en-GB" sz="6000" b="1" dirty="0"/>
              <a:t>OCTOBER 31, 1517. </a:t>
            </a:r>
            <a:r>
              <a:rPr lang="en-GB" sz="6000" b="1" baseline="-25000" dirty="0"/>
              <a:t>–</a:t>
            </a:r>
            <a:r>
              <a:rPr lang="en-GB" sz="6000" b="1" dirty="0"/>
              <a:t> </a:t>
            </a:r>
            <a:endParaRPr lang="en-US" sz="6000" b="1" dirty="0"/>
          </a:p>
        </p:txBody>
      </p:sp>
    </p:spTree>
    <p:extLst>
      <p:ext uri="{BB962C8B-B14F-4D97-AF65-F5344CB8AC3E}">
        <p14:creationId xmlns:p14="http://schemas.microsoft.com/office/powerpoint/2010/main" val="145978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800"/>
          </a:xfrm>
        </p:spPr>
        <p:txBody>
          <a:bodyPr>
            <a:normAutofit/>
          </a:bodyPr>
          <a:lstStyle/>
          <a:p>
            <a:r>
              <a:rPr lang="en-US" b="1" dirty="0"/>
              <a:t>1) </a:t>
            </a:r>
            <a:r>
              <a:rPr lang="en-US" b="1" u="sng" dirty="0"/>
              <a:t>When our Lord and Master Jesus Christ said, ``Repent'' </a:t>
            </a:r>
            <a:r>
              <a:rPr lang="en-US" b="1" dirty="0">
                <a:solidFill>
                  <a:schemeClr val="tx1">
                    <a:lumMod val="75000"/>
                  </a:schemeClr>
                </a:solidFill>
              </a:rPr>
              <a:t>(Mt 4:17 From that time Jesus began to [preach and say, “Repent, for the kingdom of heaven is at hand.”), </a:t>
            </a:r>
            <a:r>
              <a:rPr lang="en-US" b="1" u="sng" dirty="0"/>
              <a:t>he willed the entire life of believers to be one of repentance.</a:t>
            </a:r>
          </a:p>
          <a:p>
            <a:r>
              <a:rPr lang="en-US" b="1" u="sng" dirty="0"/>
              <a:t>21) Thus those indulgence preachers are in error who say that a man is absolved from every penalty and saved by papal indulgences.</a:t>
            </a:r>
          </a:p>
          <a:p>
            <a:r>
              <a:rPr lang="en-US" b="1" u="sng" dirty="0"/>
              <a:t>27) They preach only human doctrines who say that as soon as the money clinks into the money chest, the soul flies out of purgatory.</a:t>
            </a:r>
          </a:p>
        </p:txBody>
      </p:sp>
      <p:sp>
        <p:nvSpPr>
          <p:cNvPr id="3" name="Title 2"/>
          <p:cNvSpPr>
            <a:spLocks noGrp="1"/>
          </p:cNvSpPr>
          <p:nvPr>
            <p:ph type="title"/>
          </p:nvPr>
        </p:nvSpPr>
        <p:spPr>
          <a:xfrm>
            <a:off x="457200" y="304800"/>
            <a:ext cx="8229600" cy="762000"/>
          </a:xfrm>
        </p:spPr>
        <p:txBody>
          <a:bodyPr>
            <a:normAutofit/>
          </a:bodyPr>
          <a:lstStyle/>
          <a:p>
            <a:r>
              <a:rPr lang="en-US" dirty="0"/>
              <a:t>Quotes from Luther’s 95 Theses</a:t>
            </a:r>
          </a:p>
        </p:txBody>
      </p:sp>
    </p:spTree>
    <p:extLst>
      <p:ext uri="{BB962C8B-B14F-4D97-AF65-F5344CB8AC3E}">
        <p14:creationId xmlns:p14="http://schemas.microsoft.com/office/powerpoint/2010/main" val="263801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800"/>
          </a:xfrm>
        </p:spPr>
        <p:txBody>
          <a:bodyPr>
            <a:normAutofit/>
          </a:bodyPr>
          <a:lstStyle/>
          <a:p>
            <a:r>
              <a:rPr lang="en-US" b="1" dirty="0"/>
              <a:t>36) Any truly repentant Christian has a right to full remission of penalty and guilt, even without indulgence letters.</a:t>
            </a:r>
          </a:p>
          <a:p>
            <a:r>
              <a:rPr lang="en-US" b="1" u="sng" dirty="0"/>
              <a:t>62) The true treasure of the church is the most holy gospel of the glory and grace of God.</a:t>
            </a:r>
            <a:br>
              <a:rPr lang="en-US" b="1" u="sng" dirty="0"/>
            </a:br>
            <a:r>
              <a:rPr lang="en-US" b="1" u="sng" dirty="0"/>
              <a:t>63) But this treasure is naturally most odious, for it makes the first to be last (Mt. 20:16).</a:t>
            </a:r>
          </a:p>
          <a:p>
            <a:r>
              <a:rPr lang="en-US" b="1" u="sng" dirty="0"/>
              <a:t>94) Christians should be exhorted to be diligent in following Christ, their Head, through penalties, death and hell.</a:t>
            </a:r>
            <a:br>
              <a:rPr lang="en-US" b="1" u="sng" dirty="0"/>
            </a:br>
            <a:r>
              <a:rPr lang="en-US" b="1" u="sng"/>
              <a:t>95) And </a:t>
            </a:r>
            <a:r>
              <a:rPr lang="en-US" b="1" u="sng" dirty="0"/>
              <a:t>thus be confident of entering into heaven through many tribulations rather than through the false security of peace (Acts 14:22).</a:t>
            </a:r>
          </a:p>
        </p:txBody>
      </p:sp>
      <p:sp>
        <p:nvSpPr>
          <p:cNvPr id="3" name="Title 2"/>
          <p:cNvSpPr>
            <a:spLocks noGrp="1"/>
          </p:cNvSpPr>
          <p:nvPr>
            <p:ph type="title"/>
          </p:nvPr>
        </p:nvSpPr>
        <p:spPr>
          <a:xfrm>
            <a:off x="457200" y="304800"/>
            <a:ext cx="8229600" cy="762000"/>
          </a:xfrm>
        </p:spPr>
        <p:txBody>
          <a:bodyPr>
            <a:normAutofit/>
          </a:bodyPr>
          <a:lstStyle/>
          <a:p>
            <a:r>
              <a:rPr lang="en-US" dirty="0"/>
              <a:t>Quotes from Luther’s 95 Theses</a:t>
            </a:r>
          </a:p>
        </p:txBody>
      </p:sp>
    </p:spTree>
    <p:extLst>
      <p:ext uri="{BB962C8B-B14F-4D97-AF65-F5344CB8AC3E}">
        <p14:creationId xmlns:p14="http://schemas.microsoft.com/office/powerpoint/2010/main" val="321987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a:t>SOLA - T</a:t>
            </a:r>
            <a:r>
              <a:rPr lang="en-GB" sz="3600" dirty="0"/>
              <a:t>he Latin word </a:t>
            </a:r>
            <a:r>
              <a:rPr lang="en-GB" sz="3600" i="1" dirty="0"/>
              <a:t>sola</a:t>
            </a:r>
            <a:r>
              <a:rPr lang="en-GB" sz="3600" dirty="0"/>
              <a:t> means "alone" or "only" in English. </a:t>
            </a:r>
          </a:p>
          <a:p>
            <a:r>
              <a:rPr lang="en-GB" sz="3600" dirty="0"/>
              <a:t>The 5 SOLAS - The five </a:t>
            </a:r>
            <a:r>
              <a:rPr lang="en-GB" sz="3600" i="1" dirty="0" err="1"/>
              <a:t>solas</a:t>
            </a:r>
            <a:r>
              <a:rPr lang="en-GB" sz="3600" dirty="0"/>
              <a:t> articulated five (5) fundamental beliefs of the Protestant Reformation, pillars which the Reformers believed to be essentials of the Christian life and practice.</a:t>
            </a:r>
          </a:p>
          <a:p>
            <a:pPr>
              <a:buNone/>
            </a:pPr>
            <a:endParaRPr lang="en-US" sz="3600" dirty="0"/>
          </a:p>
        </p:txBody>
      </p:sp>
      <p:sp>
        <p:nvSpPr>
          <p:cNvPr id="4" name="Title 3"/>
          <p:cNvSpPr>
            <a:spLocks noGrp="1"/>
          </p:cNvSpPr>
          <p:nvPr>
            <p:ph type="title"/>
          </p:nvPr>
        </p:nvSpPr>
        <p:spPr/>
        <p:txBody>
          <a:bodyPr/>
          <a:lstStyle/>
          <a:p>
            <a:r>
              <a:rPr lang="en-US" dirty="0"/>
              <a:t>Definitions: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The 5 </a:t>
            </a:r>
            <a:r>
              <a:rPr lang="en-US" sz="3200" dirty="0" err="1"/>
              <a:t>Solas</a:t>
            </a:r>
            <a:r>
              <a:rPr lang="en-US" sz="3200" dirty="0"/>
              <a:t> of the Protestant Reformation is the TOUCHSTONE of Evangelical Christianity.</a:t>
            </a:r>
          </a:p>
          <a:p>
            <a:r>
              <a:rPr lang="en-US" sz="3200" dirty="0"/>
              <a:t>It is the test of genuine truths and beliefs in the midst of an ocean of beliefs and multiple religious mysteries and teachings. </a:t>
            </a:r>
          </a:p>
          <a:p>
            <a:r>
              <a:rPr lang="en-US" sz="3200" dirty="0"/>
              <a:t>The 5 </a:t>
            </a:r>
            <a:r>
              <a:rPr lang="en-US" sz="3200" dirty="0" err="1"/>
              <a:t>Solas</a:t>
            </a:r>
            <a:r>
              <a:rPr lang="en-US" sz="3200" dirty="0"/>
              <a:t> stands as the guidepost for all TRUE CHRISTIAN LIFE AND PRACTICE. </a:t>
            </a:r>
          </a:p>
        </p:txBody>
      </p:sp>
      <p:sp>
        <p:nvSpPr>
          <p:cNvPr id="3" name="Title 2"/>
          <p:cNvSpPr>
            <a:spLocks noGrp="1"/>
          </p:cNvSpPr>
          <p:nvPr>
            <p:ph type="title"/>
          </p:nvPr>
        </p:nvSpPr>
        <p:spPr/>
        <p:txBody>
          <a:bodyPr/>
          <a:lstStyle/>
          <a:p>
            <a:r>
              <a:rPr lang="en-US" dirty="0"/>
              <a:t>The 5 SOLAS: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GB" b="1" dirty="0"/>
              <a:t>The Scripture Alone is the Standard</a:t>
            </a:r>
          </a:p>
          <a:p>
            <a:r>
              <a:rPr lang="en-GB" b="1" dirty="0"/>
              <a:t>Formal cause of the Reformation</a:t>
            </a:r>
          </a:p>
          <a:p>
            <a:r>
              <a:rPr lang="en-GB" dirty="0"/>
              <a:t>In 1521 at the historic interrogation of Luther at the Diet of Worms, he declared his conscience to be captive to the Word of God saying, </a:t>
            </a:r>
            <a:r>
              <a:rPr lang="en-GB" i="1" u="sng" dirty="0"/>
              <a:t>"Unless I am overcome with testimonies from Scripture or with evident reasons -- for I believe neither the Pope nor the Councils, since they have often erred and contradicted one another -- I am overcome by the Scripture texts which I have adduced, and my conscience is bound by God's Word.“</a:t>
            </a:r>
          </a:p>
          <a:p>
            <a:r>
              <a:rPr lang="en-GB" i="1" u="sng" dirty="0"/>
              <a:t>“Here I stand I can do no other” (allegedly)</a:t>
            </a:r>
            <a:endParaRPr lang="en-US" i="1" u="sng" dirty="0"/>
          </a:p>
        </p:txBody>
      </p:sp>
      <p:sp>
        <p:nvSpPr>
          <p:cNvPr id="3" name="Title 2"/>
          <p:cNvSpPr>
            <a:spLocks noGrp="1"/>
          </p:cNvSpPr>
          <p:nvPr>
            <p:ph type="title"/>
          </p:nvPr>
        </p:nvSpPr>
        <p:spPr>
          <a:xfrm>
            <a:off x="457200" y="685800"/>
            <a:ext cx="8229600" cy="1219200"/>
          </a:xfrm>
        </p:spPr>
        <p:txBody>
          <a:bodyPr>
            <a:normAutofit fontScale="90000"/>
          </a:bodyPr>
          <a:lstStyle/>
          <a:p>
            <a:r>
              <a:rPr lang="en-US" dirty="0"/>
              <a:t>1. </a:t>
            </a:r>
            <a:r>
              <a:rPr lang="en-US" b="1" dirty="0"/>
              <a:t>Sola Scriptura </a:t>
            </a:r>
            <a:r>
              <a:rPr lang="en-GB" b="1" dirty="0"/>
              <a:t>("</a:t>
            </a:r>
            <a:r>
              <a:rPr lang="en-GB" b="1" i="1" dirty="0"/>
              <a:t>by Scripture alone</a:t>
            </a:r>
            <a:r>
              <a:rPr lang="en-GB" b="1" dirty="0"/>
              <a:t>")</a:t>
            </a:r>
            <a:br>
              <a:rPr lang="en-GB"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b="1" dirty="0"/>
              <a:t>Scripture is the…</a:t>
            </a:r>
          </a:p>
          <a:p>
            <a:pPr marL="0" indent="0">
              <a:buNone/>
            </a:pPr>
            <a:r>
              <a:rPr lang="en-US" sz="6000" b="1" dirty="0"/>
              <a:t>Sole infallible rule of faith for faith and practice in the church.</a:t>
            </a:r>
          </a:p>
          <a:p>
            <a:pPr marL="0" indent="0">
              <a:buNone/>
            </a:pPr>
            <a:endParaRPr lang="en-US" sz="6000" dirty="0"/>
          </a:p>
        </p:txBody>
      </p:sp>
      <p:sp>
        <p:nvSpPr>
          <p:cNvPr id="3" name="Title 2"/>
          <p:cNvSpPr>
            <a:spLocks noGrp="1"/>
          </p:cNvSpPr>
          <p:nvPr>
            <p:ph type="title"/>
          </p:nvPr>
        </p:nvSpPr>
        <p:spPr>
          <a:xfrm>
            <a:off x="685800" y="-228600"/>
            <a:ext cx="8001000" cy="1219200"/>
          </a:xfrm>
        </p:spPr>
        <p:txBody>
          <a:bodyPr/>
          <a:lstStyle/>
          <a:p>
            <a:r>
              <a:rPr lang="en-US" dirty="0"/>
              <a:t>Sola Scriptura </a:t>
            </a:r>
          </a:p>
        </p:txBody>
      </p:sp>
      <p:sp>
        <p:nvSpPr>
          <p:cNvPr id="5" name="TextBox 4">
            <a:extLst>
              <a:ext uri="{FF2B5EF4-FFF2-40B4-BE49-F238E27FC236}">
                <a16:creationId xmlns:a16="http://schemas.microsoft.com/office/drawing/2014/main" id="{13741D68-0879-41AC-BCE0-2DEF4F1A185A}"/>
              </a:ext>
            </a:extLst>
          </p:cNvPr>
          <p:cNvSpPr txBox="1"/>
          <p:nvPr/>
        </p:nvSpPr>
        <p:spPr>
          <a:xfrm>
            <a:off x="473242" y="4267200"/>
            <a:ext cx="8365958" cy="2246769"/>
          </a:xfrm>
          <a:prstGeom prst="rect">
            <a:avLst/>
          </a:prstGeom>
          <a:noFill/>
        </p:spPr>
        <p:txBody>
          <a:bodyPr wrap="square">
            <a:spAutoFit/>
          </a:bodyPr>
          <a:lstStyle/>
          <a:p>
            <a:r>
              <a:rPr lang="en-US" sz="2800" b="1" u="sng" dirty="0"/>
              <a:t>2 Timothy 3:16 All Scripture is God-breathed and profitable for teaching, for reproof, for correction, for training in righteousness, 17 so that the man of God may be equipped, having been thoroughly equipped for every good work.</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650</TotalTime>
  <Words>1696</Words>
  <Application>Microsoft Office PowerPoint</Application>
  <PresentationFormat>On-screen Show (4:3)</PresentationFormat>
  <Paragraphs>120</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Algerian</vt:lpstr>
      <vt:lpstr>Arial</vt:lpstr>
      <vt:lpstr>Calibri</vt:lpstr>
      <vt:lpstr>Constantia</vt:lpstr>
      <vt:lpstr>Wingdings 2</vt:lpstr>
      <vt:lpstr>Paper</vt:lpstr>
      <vt:lpstr>The 5 Solas  of The Reformation </vt:lpstr>
      <vt:lpstr>PowerPoint Presentation</vt:lpstr>
      <vt:lpstr>OCTOBER 31, 1517. – </vt:lpstr>
      <vt:lpstr>Quotes from Luther’s 95 Theses</vt:lpstr>
      <vt:lpstr>Quotes from Luther’s 95 Theses</vt:lpstr>
      <vt:lpstr>Definitions: </vt:lpstr>
      <vt:lpstr>The 5 SOLAS:</vt:lpstr>
      <vt:lpstr>1. Sola Scriptura ("by Scripture alone") </vt:lpstr>
      <vt:lpstr>Sola Scriptura </vt:lpstr>
      <vt:lpstr>2. Sola Gratia ("by grace alone")</vt:lpstr>
      <vt:lpstr>Grace by which we are saved Faith through which we are saved</vt:lpstr>
      <vt:lpstr>4. Solus Christus ("Christ alone”) </vt:lpstr>
      <vt:lpstr>Theology of the mediator</vt:lpstr>
      <vt:lpstr>New Testament Offices</vt:lpstr>
      <vt:lpstr>5. Soli Deo Gloria (“to the Glory of God alone")</vt:lpstr>
      <vt:lpstr>TO GOD BE THE GLORY!</vt:lpstr>
      <vt:lpstr>TO GOD BE THE GLORY!</vt:lpstr>
      <vt:lpstr>TO GOD BE THE GLORY!</vt:lpstr>
      <vt:lpstr>The 5 Solas  of the  Protestant Reformation </vt:lpstr>
      <vt:lpstr>5 Days til Reformation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 Solas  of the  Protestant Reformation </dc:title>
  <dc:creator>DOMINGUEZ TRIBE</dc:creator>
  <cp:lastModifiedBy>Gonzales, Bruce A</cp:lastModifiedBy>
  <cp:revision>24</cp:revision>
  <dcterms:created xsi:type="dcterms:W3CDTF">2010-01-30T17:35:19Z</dcterms:created>
  <dcterms:modified xsi:type="dcterms:W3CDTF">2023-10-26T18:52:26Z</dcterms:modified>
</cp:coreProperties>
</file>