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6" r:id="rId2"/>
    <p:sldId id="294" r:id="rId3"/>
    <p:sldId id="269" r:id="rId4"/>
    <p:sldId id="274" r:id="rId5"/>
    <p:sldId id="276" r:id="rId6"/>
    <p:sldId id="277" r:id="rId7"/>
    <p:sldId id="278" r:id="rId8"/>
    <p:sldId id="281" r:id="rId9"/>
    <p:sldId id="291" r:id="rId10"/>
    <p:sldId id="292" r:id="rId11"/>
    <p:sldId id="282" r:id="rId12"/>
    <p:sldId id="293" r:id="rId13"/>
    <p:sldId id="295" r:id="rId14"/>
    <p:sldId id="296" r:id="rId15"/>
    <p:sldId id="297" r:id="rId16"/>
    <p:sldId id="298" r:id="rId17"/>
    <p:sldId id="299" r:id="rId18"/>
    <p:sldId id="285" r:id="rId19"/>
    <p:sldId id="284" r:id="rId20"/>
    <p:sldId id="286" r:id="rId21"/>
    <p:sldId id="301" r:id="rId22"/>
    <p:sldId id="300" r:id="rId23"/>
    <p:sldId id="290" r:id="rId24"/>
    <p:sldId id="287" r:id="rId25"/>
    <p:sldId id="302" r:id="rId26"/>
    <p:sldId id="28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3" d="100"/>
          <a:sy n="53" d="100"/>
        </p:scale>
        <p:origin x="32" y="5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58D046-3671-4615-BF0F-A673D473A8A8}" type="datetimeFigureOut">
              <a:rPr lang="en-US" smtClean="0"/>
              <a:t>10/12/2023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E6E80E-C8C5-4CEC-AE0D-159D62D3EBC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10</a:t>
            </a:fld>
            <a:endParaRPr lang="en-US"/>
          </a:p>
        </p:txBody>
      </p:sp>
    </p:spTree>
    <p:extLst>
      <p:ext uri="{BB962C8B-B14F-4D97-AF65-F5344CB8AC3E}">
        <p14:creationId xmlns:p14="http://schemas.microsoft.com/office/powerpoint/2010/main" val="8796945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12</a:t>
            </a:fld>
            <a:endParaRPr lang="en-US"/>
          </a:p>
        </p:txBody>
      </p:sp>
    </p:spTree>
    <p:extLst>
      <p:ext uri="{BB962C8B-B14F-4D97-AF65-F5344CB8AC3E}">
        <p14:creationId xmlns:p14="http://schemas.microsoft.com/office/powerpoint/2010/main" val="3001672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13</a:t>
            </a:fld>
            <a:endParaRPr lang="en-US"/>
          </a:p>
        </p:txBody>
      </p:sp>
    </p:spTree>
    <p:extLst>
      <p:ext uri="{BB962C8B-B14F-4D97-AF65-F5344CB8AC3E}">
        <p14:creationId xmlns:p14="http://schemas.microsoft.com/office/powerpoint/2010/main" val="33354397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14</a:t>
            </a:fld>
            <a:endParaRPr lang="en-US"/>
          </a:p>
        </p:txBody>
      </p:sp>
    </p:spTree>
    <p:extLst>
      <p:ext uri="{BB962C8B-B14F-4D97-AF65-F5344CB8AC3E}">
        <p14:creationId xmlns:p14="http://schemas.microsoft.com/office/powerpoint/2010/main" val="280635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15</a:t>
            </a:fld>
            <a:endParaRPr lang="en-US"/>
          </a:p>
        </p:txBody>
      </p:sp>
    </p:spTree>
    <p:extLst>
      <p:ext uri="{BB962C8B-B14F-4D97-AF65-F5344CB8AC3E}">
        <p14:creationId xmlns:p14="http://schemas.microsoft.com/office/powerpoint/2010/main" val="20885111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16</a:t>
            </a:fld>
            <a:endParaRPr lang="en-US"/>
          </a:p>
        </p:txBody>
      </p:sp>
    </p:spTree>
    <p:extLst>
      <p:ext uri="{BB962C8B-B14F-4D97-AF65-F5344CB8AC3E}">
        <p14:creationId xmlns:p14="http://schemas.microsoft.com/office/powerpoint/2010/main" val="1206397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17</a:t>
            </a:fld>
            <a:endParaRPr lang="en-US"/>
          </a:p>
        </p:txBody>
      </p:sp>
    </p:spTree>
    <p:extLst>
      <p:ext uri="{BB962C8B-B14F-4D97-AF65-F5344CB8AC3E}">
        <p14:creationId xmlns:p14="http://schemas.microsoft.com/office/powerpoint/2010/main" val="3953731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2</a:t>
            </a:fld>
            <a:endParaRPr lang="en-US"/>
          </a:p>
        </p:txBody>
      </p:sp>
    </p:spTree>
    <p:extLst>
      <p:ext uri="{BB962C8B-B14F-4D97-AF65-F5344CB8AC3E}">
        <p14:creationId xmlns:p14="http://schemas.microsoft.com/office/powerpoint/2010/main" val="38828883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21</a:t>
            </a:fld>
            <a:endParaRPr lang="en-US"/>
          </a:p>
        </p:txBody>
      </p:sp>
    </p:spTree>
    <p:extLst>
      <p:ext uri="{BB962C8B-B14F-4D97-AF65-F5344CB8AC3E}">
        <p14:creationId xmlns:p14="http://schemas.microsoft.com/office/powerpoint/2010/main" val="10565318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22</a:t>
            </a:fld>
            <a:endParaRPr lang="en-US"/>
          </a:p>
        </p:txBody>
      </p:sp>
    </p:spTree>
    <p:extLst>
      <p:ext uri="{BB962C8B-B14F-4D97-AF65-F5344CB8AC3E}">
        <p14:creationId xmlns:p14="http://schemas.microsoft.com/office/powerpoint/2010/main" val="38517991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25</a:t>
            </a:fld>
            <a:endParaRPr lang="en-US"/>
          </a:p>
        </p:txBody>
      </p:sp>
    </p:spTree>
    <p:extLst>
      <p:ext uri="{BB962C8B-B14F-4D97-AF65-F5344CB8AC3E}">
        <p14:creationId xmlns:p14="http://schemas.microsoft.com/office/powerpoint/2010/main" val="4447525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9</a:t>
            </a:fld>
            <a:endParaRPr lang="en-US"/>
          </a:p>
        </p:txBody>
      </p:sp>
    </p:spTree>
    <p:extLst>
      <p:ext uri="{BB962C8B-B14F-4D97-AF65-F5344CB8AC3E}">
        <p14:creationId xmlns:p14="http://schemas.microsoft.com/office/powerpoint/2010/main" val="4057996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B0D536EF-751E-4719-815F-13C3B949C038}" type="datetimeFigureOut">
              <a:rPr lang="en-US" smtClean="0"/>
              <a:t>10/12/2023</a:t>
            </a:fld>
            <a:endParaRPr lang="en-US"/>
          </a:p>
        </p:txBody>
      </p:sp>
      <p:sp>
        <p:nvSpPr>
          <p:cNvPr id="16" name="Slide Number Placeholder 15"/>
          <p:cNvSpPr>
            <a:spLocks noGrp="1"/>
          </p:cNvSpPr>
          <p:nvPr>
            <p:ph type="sldNum" sz="quarter" idx="11"/>
          </p:nvPr>
        </p:nvSpPr>
        <p:spPr/>
        <p:txBody>
          <a:bodyPr/>
          <a:lstStyle/>
          <a:p>
            <a:fld id="{FDCF2326-D596-4624-99A0-775222B3A650}"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0D536EF-751E-4719-815F-13C3B949C038}" type="datetimeFigureOut">
              <a:rPr lang="en-US" smtClean="0"/>
              <a:t>10/12/2023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F2326-D596-4624-99A0-775222B3A6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0D536EF-751E-4719-815F-13C3B949C038}" type="datetimeFigureOut">
              <a:rPr lang="en-US" smtClean="0"/>
              <a:t>10/12/2023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F2326-D596-4624-99A0-775222B3A65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B0D536EF-751E-4719-815F-13C3B949C038}" type="datetimeFigureOut">
              <a:rPr lang="en-US" smtClean="0"/>
              <a:t>10/12/2023</a:t>
            </a:fld>
            <a:endParaRPr lang="en-US"/>
          </a:p>
        </p:txBody>
      </p:sp>
      <p:sp>
        <p:nvSpPr>
          <p:cNvPr id="15" name="Slide Number Placeholder 14"/>
          <p:cNvSpPr>
            <a:spLocks noGrp="1"/>
          </p:cNvSpPr>
          <p:nvPr>
            <p:ph type="sldNum" sz="quarter" idx="15"/>
          </p:nvPr>
        </p:nvSpPr>
        <p:spPr/>
        <p:txBody>
          <a:bodyPr/>
          <a:lstStyle>
            <a:lvl1pPr algn="ctr">
              <a:defRPr/>
            </a:lvl1pPr>
          </a:lstStyle>
          <a:p>
            <a:fld id="{FDCF2326-D596-4624-99A0-775222B3A650}"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0D536EF-751E-4719-815F-13C3B949C038}" type="datetimeFigureOut">
              <a:rPr lang="en-US" smtClean="0"/>
              <a:t>10/12/2023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F2326-D596-4624-99A0-775222B3A650}"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0D536EF-751E-4719-815F-13C3B949C038}" type="datetimeFigureOut">
              <a:rPr lang="en-US" smtClean="0"/>
              <a:t>10/12/2023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CF2326-D596-4624-99A0-775222B3A650}" type="slidenum">
              <a:rPr lang="en-US" smtClean="0"/>
              <a:t>‹#›</a:t>
            </a:fld>
            <a:endParaRPr lang="en-US"/>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FDCF2326-D596-4624-99A0-775222B3A650}"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B0D536EF-751E-4719-815F-13C3B949C038}" type="datetimeFigureOut">
              <a:rPr lang="en-US" smtClean="0"/>
              <a:t>10/12/2023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0D536EF-751E-4719-815F-13C3B949C038}" type="datetimeFigureOut">
              <a:rPr lang="en-US" smtClean="0"/>
              <a:t>10/12/2023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CF2326-D596-4624-99A0-775222B3A650}" type="slidenum">
              <a:rPr lang="en-US" smtClean="0"/>
              <a:t>‹#›</a:t>
            </a:fld>
            <a:endParaRPr lang="en-US"/>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D536EF-751E-4719-815F-13C3B949C038}" type="datetimeFigureOut">
              <a:rPr lang="en-US" smtClean="0"/>
              <a:t>10/12/2023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CF2326-D596-4624-99A0-775222B3A6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B0D536EF-751E-4719-815F-13C3B949C038}" type="datetimeFigureOut">
              <a:rPr lang="en-US" smtClean="0"/>
              <a:t>10/12/2023</a:t>
            </a:fld>
            <a:endParaRPr lang="en-US"/>
          </a:p>
        </p:txBody>
      </p:sp>
      <p:sp>
        <p:nvSpPr>
          <p:cNvPr id="9" name="Slide Number Placeholder 8"/>
          <p:cNvSpPr>
            <a:spLocks noGrp="1"/>
          </p:cNvSpPr>
          <p:nvPr>
            <p:ph type="sldNum" sz="quarter" idx="15"/>
          </p:nvPr>
        </p:nvSpPr>
        <p:spPr/>
        <p:txBody>
          <a:bodyPr/>
          <a:lstStyle/>
          <a:p>
            <a:fld id="{FDCF2326-D596-4624-99A0-775222B3A650}"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B0D536EF-751E-4719-815F-13C3B949C038}" type="datetimeFigureOut">
              <a:rPr lang="en-US" smtClean="0"/>
              <a:t>10/12/2023</a:t>
            </a:fld>
            <a:endParaRPr lang="en-US"/>
          </a:p>
        </p:txBody>
      </p:sp>
      <p:sp>
        <p:nvSpPr>
          <p:cNvPr id="9" name="Slide Number Placeholder 8"/>
          <p:cNvSpPr>
            <a:spLocks noGrp="1"/>
          </p:cNvSpPr>
          <p:nvPr>
            <p:ph type="sldNum" sz="quarter" idx="11"/>
          </p:nvPr>
        </p:nvSpPr>
        <p:spPr/>
        <p:txBody>
          <a:bodyPr/>
          <a:lstStyle/>
          <a:p>
            <a:fld id="{FDCF2326-D596-4624-99A0-775222B3A650}"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0D536EF-751E-4719-815F-13C3B949C038}" type="datetimeFigureOut">
              <a:rPr lang="en-US" smtClean="0"/>
              <a:t>10/12/2023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DCF2326-D596-4624-99A0-775222B3A650}"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a:t>Click to edit Master title style</a:t>
            </a: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BP0dtwXWQ_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2600" y="533400"/>
            <a:ext cx="8204200" cy="1645920"/>
          </a:xfrm>
        </p:spPr>
        <p:txBody>
          <a:bodyPr/>
          <a:lstStyle/>
          <a:p>
            <a:r>
              <a:rPr lang="en-US" dirty="0">
                <a:latin typeface="Algerian" panose="04020705040A02060702" pitchFamily="82" charset="0"/>
              </a:rPr>
              <a:t>The</a:t>
            </a:r>
            <a:r>
              <a:rPr lang="en-US" sz="9600" dirty="0">
                <a:latin typeface="Algerian" panose="04020705040A02060702" pitchFamily="82" charset="0"/>
              </a:rPr>
              <a:t> 5 </a:t>
            </a:r>
            <a:r>
              <a:rPr lang="en-US" dirty="0" err="1">
                <a:latin typeface="Algerian" panose="04020705040A02060702" pitchFamily="82" charset="0"/>
              </a:rPr>
              <a:t>Solas</a:t>
            </a:r>
            <a:r>
              <a:rPr lang="en-US" dirty="0">
                <a:latin typeface="Algerian" panose="04020705040A02060702" pitchFamily="82" charset="0"/>
              </a:rPr>
              <a:t>  of</a:t>
            </a:r>
            <a:br>
              <a:rPr lang="en-US" dirty="0">
                <a:latin typeface="Algerian" panose="04020705040A02060702" pitchFamily="82" charset="0"/>
              </a:rPr>
            </a:br>
            <a:r>
              <a:rPr lang="en-US" dirty="0">
                <a:latin typeface="Algerian" panose="04020705040A02060702" pitchFamily="82" charset="0"/>
              </a:rPr>
              <a:t>The Reformation </a:t>
            </a:r>
          </a:p>
        </p:txBody>
      </p:sp>
      <p:pic>
        <p:nvPicPr>
          <p:cNvPr id="6" name="Picture 2" descr="church in ripon california, reaching-growing-serving">
            <a:extLst>
              <a:ext uri="{FF2B5EF4-FFF2-40B4-BE49-F238E27FC236}">
                <a16:creationId xmlns:a16="http://schemas.microsoft.com/office/drawing/2014/main" id="{20B67361-E937-CDEB-F5DE-4D5D95D663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800" y="2057400"/>
            <a:ext cx="8229600" cy="4630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90600"/>
            <a:ext cx="8305800" cy="5753100"/>
          </a:xfrm>
        </p:spPr>
        <p:txBody>
          <a:bodyPr>
            <a:normAutofit fontScale="92500"/>
          </a:bodyPr>
          <a:lstStyle/>
          <a:p>
            <a:r>
              <a:rPr lang="en-US" dirty="0"/>
              <a:t>Job 14:1 “Man, who is born of woman, is short-lived and full of turmoil. 2 Like a flower he comes forth and withers. He also flees like a shadow and does not stand. 3 You also open Your eyes on him and bring me into judgment with Yourself. 4 Who can make the clean out of the unclean? No one!</a:t>
            </a:r>
          </a:p>
          <a:p>
            <a:r>
              <a:rPr lang="en-US" dirty="0"/>
              <a:t>1 Corinthians 2:13 of which depths we also speak, not in words taught by human wisdom, but in those taught by the Spirit, combining spiritual depths with spiritual words.</a:t>
            </a:r>
          </a:p>
          <a:p>
            <a:r>
              <a:rPr lang="en-US" dirty="0"/>
              <a:t>Ephesians 4: 18 [the lost are] darkened in their mind, alienated from the life of God because of the ignorance that is in them, because of the hardness of their heart. 19 And they, having become callous, have given themselves over to sensuality for the practice of every kind of impurity with greediness.</a:t>
            </a:r>
          </a:p>
        </p:txBody>
      </p:sp>
      <p:sp>
        <p:nvSpPr>
          <p:cNvPr id="3" name="Title 2"/>
          <p:cNvSpPr>
            <a:spLocks noGrp="1"/>
          </p:cNvSpPr>
          <p:nvPr>
            <p:ph type="title"/>
          </p:nvPr>
        </p:nvSpPr>
        <p:spPr>
          <a:xfrm>
            <a:off x="228600" y="419100"/>
            <a:ext cx="8915400" cy="685800"/>
          </a:xfrm>
        </p:spPr>
        <p:txBody>
          <a:bodyPr>
            <a:noAutofit/>
          </a:bodyPr>
          <a:lstStyle/>
          <a:p>
            <a:r>
              <a:rPr lang="en-US" sz="4000" dirty="0"/>
              <a:t>The need for God’s grace: man’s sinfulness</a:t>
            </a:r>
          </a:p>
        </p:txBody>
      </p:sp>
    </p:spTree>
    <p:extLst>
      <p:ext uri="{BB962C8B-B14F-4D97-AF65-F5344CB8AC3E}">
        <p14:creationId xmlns:p14="http://schemas.microsoft.com/office/powerpoint/2010/main" val="2118159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b="1" u="sng" dirty="0"/>
              <a:t>Titus 2:</a:t>
            </a:r>
            <a:r>
              <a:rPr lang="en-US" b="1" u="sng" dirty="0"/>
              <a:t>11 For the grace of God has appeared, bringing salvation to all men,</a:t>
            </a:r>
            <a:r>
              <a:rPr lang="en-GB" b="1" dirty="0"/>
              <a:t> </a:t>
            </a:r>
            <a:r>
              <a:rPr lang="en-US" dirty="0"/>
              <a:t>12 instructing us that, denying ungodliness and worldly desires, we should live sensibly, righteously, and godly in the present age, 13 looking for the blessed hope and the appearing of the glory of our great God and Savior, Jesus Christ, 14 who gave Himself for us that He might redeem us from all lawlessness, and purify for Himself a people for His own possession, zealous for good works. 15 These things speak and exhort and reprove with all authority. Let no one disregard you.</a:t>
            </a:r>
          </a:p>
        </p:txBody>
      </p:sp>
      <p:sp>
        <p:nvSpPr>
          <p:cNvPr id="3" name="Title 2"/>
          <p:cNvSpPr>
            <a:spLocks noGrp="1"/>
          </p:cNvSpPr>
          <p:nvPr>
            <p:ph type="title"/>
          </p:nvPr>
        </p:nvSpPr>
        <p:spPr/>
        <p:txBody>
          <a:bodyPr/>
          <a:lstStyle/>
          <a:p>
            <a:r>
              <a:rPr lang="en-GB" b="1" dirty="0"/>
              <a:t>The Essential Grace of God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791200"/>
          </a:xfrm>
        </p:spPr>
        <p:txBody>
          <a:bodyPr>
            <a:normAutofit lnSpcReduction="10000"/>
          </a:bodyPr>
          <a:lstStyle/>
          <a:p>
            <a:r>
              <a:rPr lang="en-US" b="1" dirty="0"/>
              <a:t>Exodus 34:6 Then Yahweh passed by in front of him and called out, “Yahweh, Yahweh God, compassionate and gracious, slow to anger, and abounding in lovingkindness and truth; 7 who keeps lovingkindness for thousands, who forgives iniquity, transgression, and sin; yet He will by no means leave the guilty unpunished, visiting the iniquity of fathers on the children and on the grandchildren to the third and fourth generations.” (OT)</a:t>
            </a:r>
          </a:p>
          <a:p>
            <a:r>
              <a:rPr lang="en-US" b="1" dirty="0"/>
              <a:t>John 1:14 And the Word became flesh, and dwelt among us, and we beheld His glory, glory as of the only begotten from the Father, full of grace and truth… 16 For of His fullness we have all received, and grace upon grace. (NT)</a:t>
            </a:r>
            <a:endParaRPr lang="en-US" dirty="0"/>
          </a:p>
        </p:txBody>
      </p:sp>
      <p:sp>
        <p:nvSpPr>
          <p:cNvPr id="3" name="Title 2"/>
          <p:cNvSpPr>
            <a:spLocks noGrp="1"/>
          </p:cNvSpPr>
          <p:nvPr>
            <p:ph type="title"/>
          </p:nvPr>
        </p:nvSpPr>
        <p:spPr>
          <a:xfrm>
            <a:off x="457200" y="152400"/>
            <a:ext cx="8229600" cy="838200"/>
          </a:xfrm>
        </p:spPr>
        <p:txBody>
          <a:bodyPr/>
          <a:lstStyle/>
          <a:p>
            <a:r>
              <a:rPr lang="en-GB" b="1" dirty="0"/>
              <a:t>The Revealed Nature of God</a:t>
            </a:r>
            <a:endParaRPr lang="en-US" dirty="0"/>
          </a:p>
        </p:txBody>
      </p:sp>
    </p:spTree>
    <p:extLst>
      <p:ext uri="{BB962C8B-B14F-4D97-AF65-F5344CB8AC3E}">
        <p14:creationId xmlns:p14="http://schemas.microsoft.com/office/powerpoint/2010/main" val="3067041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791200"/>
          </a:xfrm>
        </p:spPr>
        <p:txBody>
          <a:bodyPr>
            <a:normAutofit/>
          </a:bodyPr>
          <a:lstStyle/>
          <a:p>
            <a:r>
              <a:rPr lang="en-US" sz="2800" b="1" dirty="0"/>
              <a:t>Genesis 3:17 Then to Adam He said, “Because you have listened to the voice of your wife and have eaten from the tree about which I commanded you, saying, ‘You shall not eat from it’; Cursed is the ground because of you; In pain you will eat of it. All the days of your life… 21 Then Yahweh God made garments of skin for Adam and his wife, and He clothed them.</a:t>
            </a:r>
          </a:p>
          <a:p>
            <a:r>
              <a:rPr lang="en-US" sz="2800" b="1" dirty="0"/>
              <a:t>Revelation 22:21 The grace of the Lord Jesus be with all. Amen.</a:t>
            </a:r>
            <a:endParaRPr lang="en-US" sz="2800" dirty="0"/>
          </a:p>
        </p:txBody>
      </p:sp>
      <p:sp>
        <p:nvSpPr>
          <p:cNvPr id="3" name="Title 2"/>
          <p:cNvSpPr>
            <a:spLocks noGrp="1"/>
          </p:cNvSpPr>
          <p:nvPr>
            <p:ph type="title"/>
          </p:nvPr>
        </p:nvSpPr>
        <p:spPr>
          <a:xfrm>
            <a:off x="457200" y="152400"/>
            <a:ext cx="8229600" cy="838200"/>
          </a:xfrm>
        </p:spPr>
        <p:txBody>
          <a:bodyPr/>
          <a:lstStyle/>
          <a:p>
            <a:r>
              <a:rPr lang="en-GB" b="1" dirty="0"/>
              <a:t>Grace from beginning to the end</a:t>
            </a:r>
            <a:endParaRPr lang="en-US" dirty="0"/>
          </a:p>
        </p:txBody>
      </p:sp>
    </p:spTree>
    <p:extLst>
      <p:ext uri="{BB962C8B-B14F-4D97-AF65-F5344CB8AC3E}">
        <p14:creationId xmlns:p14="http://schemas.microsoft.com/office/powerpoint/2010/main" val="3799953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791200"/>
          </a:xfrm>
        </p:spPr>
        <p:txBody>
          <a:bodyPr>
            <a:normAutofit/>
          </a:bodyPr>
          <a:lstStyle/>
          <a:p>
            <a:r>
              <a:rPr lang="en-US" sz="2800" b="1" dirty="0"/>
              <a:t>Ephesians 2:8 For by grace you have been saved through faith, and this not of yourselves, it is the gift of God; 9 not of works, so that no one may boast.</a:t>
            </a:r>
          </a:p>
          <a:p>
            <a:r>
              <a:rPr lang="en-US" sz="2800" b="1" dirty="0"/>
              <a:t>Locus classicus</a:t>
            </a:r>
          </a:p>
          <a:p>
            <a:r>
              <a:rPr lang="en-US" sz="2800" b="1" dirty="0"/>
              <a:t>Against partial grace</a:t>
            </a:r>
          </a:p>
          <a:p>
            <a:r>
              <a:rPr lang="en-US" sz="2800" b="1" dirty="0"/>
              <a:t>Against aberrant views of grace (synergy, power, </a:t>
            </a:r>
            <a:r>
              <a:rPr lang="en-US" sz="2800" b="1" dirty="0" err="1"/>
              <a:t>etc</a:t>
            </a:r>
            <a:r>
              <a:rPr lang="en-US" sz="2800" b="1" dirty="0"/>
              <a:t>)</a:t>
            </a:r>
            <a:endParaRPr lang="en-US" sz="2800" dirty="0"/>
          </a:p>
        </p:txBody>
      </p:sp>
      <p:sp>
        <p:nvSpPr>
          <p:cNvPr id="3" name="Title 2"/>
          <p:cNvSpPr>
            <a:spLocks noGrp="1"/>
          </p:cNvSpPr>
          <p:nvPr>
            <p:ph type="title"/>
          </p:nvPr>
        </p:nvSpPr>
        <p:spPr>
          <a:xfrm>
            <a:off x="457200" y="152400"/>
            <a:ext cx="8229600" cy="838200"/>
          </a:xfrm>
        </p:spPr>
        <p:txBody>
          <a:bodyPr>
            <a:normAutofit/>
          </a:bodyPr>
          <a:lstStyle/>
          <a:p>
            <a:r>
              <a:rPr lang="en-GB" b="1" dirty="0"/>
              <a:t>Grace by which we are saved</a:t>
            </a:r>
            <a:endParaRPr lang="en-US" dirty="0"/>
          </a:p>
        </p:txBody>
      </p:sp>
    </p:spTree>
    <p:extLst>
      <p:ext uri="{BB962C8B-B14F-4D97-AF65-F5344CB8AC3E}">
        <p14:creationId xmlns:p14="http://schemas.microsoft.com/office/powerpoint/2010/main" val="677234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791200"/>
          </a:xfrm>
        </p:spPr>
        <p:txBody>
          <a:bodyPr>
            <a:normAutofit lnSpcReduction="10000"/>
          </a:bodyPr>
          <a:lstStyle/>
          <a:p>
            <a:r>
              <a:rPr lang="en-US" sz="2800" b="1" dirty="0"/>
              <a:t>Ephesians 2:1 And you were dead]in your transgressions and sins, 2 in which you formerly walked according to the course of this world, according to the ruler of the power of the air, the spirit that is now working in the sons of disobedience, 3 among whom we all also formerly conducted ourselves in the lusts of our flesh, doing the desires of the flesh and of the mind, and were by nature children of wrath, even as the rest. 4 But God, being rich in mercy because of His great love with which He loved us, 5 even when we were dead in our transgressions, made us alive together with Christ—by grace you have been saved— </a:t>
            </a:r>
            <a:endParaRPr lang="en-US" sz="2800" dirty="0"/>
          </a:p>
        </p:txBody>
      </p:sp>
      <p:sp>
        <p:nvSpPr>
          <p:cNvPr id="3" name="Title 2"/>
          <p:cNvSpPr>
            <a:spLocks noGrp="1"/>
          </p:cNvSpPr>
          <p:nvPr>
            <p:ph type="title"/>
          </p:nvPr>
        </p:nvSpPr>
        <p:spPr>
          <a:xfrm>
            <a:off x="457200" y="152400"/>
            <a:ext cx="8229600" cy="838200"/>
          </a:xfrm>
        </p:spPr>
        <p:txBody>
          <a:bodyPr>
            <a:normAutofit/>
          </a:bodyPr>
          <a:lstStyle/>
          <a:p>
            <a:r>
              <a:rPr lang="en-GB" b="1" dirty="0"/>
              <a:t>Grace by which we are saved</a:t>
            </a:r>
            <a:endParaRPr lang="en-US" dirty="0"/>
          </a:p>
        </p:txBody>
      </p:sp>
    </p:spTree>
    <p:extLst>
      <p:ext uri="{BB962C8B-B14F-4D97-AF65-F5344CB8AC3E}">
        <p14:creationId xmlns:p14="http://schemas.microsoft.com/office/powerpoint/2010/main" val="3771334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791200"/>
          </a:xfrm>
        </p:spPr>
        <p:txBody>
          <a:bodyPr>
            <a:normAutofit/>
          </a:bodyPr>
          <a:lstStyle/>
          <a:p>
            <a:r>
              <a:rPr lang="en-US" sz="2800" b="1" dirty="0"/>
              <a:t>Monergism not Synergism</a:t>
            </a:r>
          </a:p>
          <a:p>
            <a:r>
              <a:rPr lang="en-US" sz="2800" dirty="0"/>
              <a:t>Romans 8:6 For the mind set on the flesh is death, but the mind set on the Spirit is life and peace, 7 because the mind set on the flesh is hostile toward God, for it does not subject itself to the law of God, for it is not even able to do so, 8 and those who are in the flesh are not able to please God.</a:t>
            </a:r>
          </a:p>
          <a:p>
            <a:r>
              <a:rPr lang="en-US" sz="2800" dirty="0"/>
              <a:t>John 3:19 And this is the judgment, that the Light has come into the world, and men loved the darkness rather than the Light, for their deeds were evil</a:t>
            </a:r>
          </a:p>
          <a:p>
            <a:r>
              <a:rPr lang="en-US" sz="2800" dirty="0"/>
              <a:t>Man is unable to save himself, it is a work of God!</a:t>
            </a:r>
          </a:p>
        </p:txBody>
      </p:sp>
      <p:sp>
        <p:nvSpPr>
          <p:cNvPr id="3" name="Title 2"/>
          <p:cNvSpPr>
            <a:spLocks noGrp="1"/>
          </p:cNvSpPr>
          <p:nvPr>
            <p:ph type="title"/>
          </p:nvPr>
        </p:nvSpPr>
        <p:spPr>
          <a:xfrm>
            <a:off x="457200" y="152400"/>
            <a:ext cx="8229600" cy="838200"/>
          </a:xfrm>
        </p:spPr>
        <p:txBody>
          <a:bodyPr>
            <a:normAutofit/>
          </a:bodyPr>
          <a:lstStyle/>
          <a:p>
            <a:r>
              <a:rPr lang="en-GB" b="1" dirty="0"/>
              <a:t>Monergism</a:t>
            </a:r>
            <a:endParaRPr lang="en-US" dirty="0"/>
          </a:p>
        </p:txBody>
      </p:sp>
    </p:spTree>
    <p:extLst>
      <p:ext uri="{BB962C8B-B14F-4D97-AF65-F5344CB8AC3E}">
        <p14:creationId xmlns:p14="http://schemas.microsoft.com/office/powerpoint/2010/main" val="2883839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791200"/>
          </a:xfrm>
        </p:spPr>
        <p:txBody>
          <a:bodyPr>
            <a:normAutofit/>
          </a:bodyPr>
          <a:lstStyle/>
          <a:p>
            <a:r>
              <a:rPr lang="en-US" sz="2400" b="1" dirty="0"/>
              <a:t>Who was Saul/Paul?</a:t>
            </a:r>
          </a:p>
          <a:p>
            <a:r>
              <a:rPr lang="en-US" sz="2400" dirty="0"/>
              <a:t>Acts 22:6 “But it happened that as I was on my way, approaching Damascus about noontime, a very bright light suddenly flashed from heaven all around me, 7 and I fell to the ground and heard a voice saying to me, ‘Saul, Saul, why are you persecuting Me?’ 8 And I answered, ‘Who are You, Lord?’ And He said to me, ‘I am Jesus the Nazarene, whom you are persecuting.’ 9 And those who were with me beheld the light, to be sure, but did not understand the voice of the One who was speaking to me. 10 And I said, ‘What should I do, Lord?’ And the Lord said to me, ‘Rise up and go on into Damascus, and there you will be told of all that has been determined for you to do.’ 11 But since I could not see because of the glory of that light, being led by the hand by those who were with me, I came into Damascus..</a:t>
            </a:r>
          </a:p>
        </p:txBody>
      </p:sp>
      <p:sp>
        <p:nvSpPr>
          <p:cNvPr id="3" name="Title 2"/>
          <p:cNvSpPr>
            <a:spLocks noGrp="1"/>
          </p:cNvSpPr>
          <p:nvPr>
            <p:ph type="title"/>
          </p:nvPr>
        </p:nvSpPr>
        <p:spPr>
          <a:xfrm>
            <a:off x="457200" y="152400"/>
            <a:ext cx="8229600" cy="838200"/>
          </a:xfrm>
        </p:spPr>
        <p:txBody>
          <a:bodyPr>
            <a:normAutofit/>
          </a:bodyPr>
          <a:lstStyle/>
          <a:p>
            <a:r>
              <a:rPr lang="en-GB" b="1" dirty="0"/>
              <a:t>Case Study: Paul</a:t>
            </a:r>
            <a:endParaRPr lang="en-US" dirty="0"/>
          </a:p>
        </p:txBody>
      </p:sp>
    </p:spTree>
    <p:extLst>
      <p:ext uri="{BB962C8B-B14F-4D97-AF65-F5344CB8AC3E}">
        <p14:creationId xmlns:p14="http://schemas.microsoft.com/office/powerpoint/2010/main" val="557898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GB" sz="3200" dirty="0"/>
              <a:t>Perhaps no other doctrine caused as much turmoil during the Reformation as </a:t>
            </a:r>
            <a:r>
              <a:rPr lang="en-GB" sz="3200" i="1" dirty="0"/>
              <a:t>Sola Fide</a:t>
            </a:r>
            <a:r>
              <a:rPr lang="en-GB" sz="3200" dirty="0"/>
              <a:t>. </a:t>
            </a:r>
          </a:p>
          <a:p>
            <a:r>
              <a:rPr lang="en-GB" sz="3200" dirty="0"/>
              <a:t>It was the very doctrine that prompted Martin Luther in his 95 theses to challenge the Catholic position of </a:t>
            </a:r>
            <a:r>
              <a:rPr lang="en-GB" sz="3200" i="1" dirty="0"/>
              <a:t>indulgences.</a:t>
            </a:r>
          </a:p>
          <a:p>
            <a:r>
              <a:rPr lang="en-GB" sz="3200" dirty="0"/>
              <a:t>The starting point of the REFORMATION.</a:t>
            </a:r>
          </a:p>
          <a:p>
            <a:r>
              <a:rPr lang="en-GB" sz="3200" dirty="0"/>
              <a:t>The Material cause of the Reformation (remember Sola Scriptura was the Formal cause, the basis, that led to the great focal point, Sola Fide)</a:t>
            </a:r>
            <a:endParaRPr lang="en-US" sz="3200" dirty="0"/>
          </a:p>
        </p:txBody>
      </p:sp>
      <p:sp>
        <p:nvSpPr>
          <p:cNvPr id="3" name="Title 2"/>
          <p:cNvSpPr>
            <a:spLocks noGrp="1"/>
          </p:cNvSpPr>
          <p:nvPr>
            <p:ph type="title"/>
          </p:nvPr>
        </p:nvSpPr>
        <p:spPr/>
        <p:txBody>
          <a:bodyPr/>
          <a:lstStyle/>
          <a:p>
            <a:r>
              <a:rPr lang="en-US" dirty="0"/>
              <a:t>3. Sola Fide </a:t>
            </a:r>
            <a:r>
              <a:rPr lang="en-GB" b="1" dirty="0"/>
              <a:t>("by faith alone")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800600"/>
          </a:xfrm>
        </p:spPr>
        <p:txBody>
          <a:bodyPr>
            <a:normAutofit/>
          </a:bodyPr>
          <a:lstStyle/>
          <a:p>
            <a:r>
              <a:rPr lang="en-GB" i="1" dirty="0"/>
              <a:t>Sola fide</a:t>
            </a:r>
            <a:r>
              <a:rPr lang="en-GB" dirty="0"/>
              <a:t> is the teaching that a man is saved, specifically justified, by faith and faith alone.</a:t>
            </a:r>
          </a:p>
          <a:p>
            <a:r>
              <a:rPr lang="en-GB" dirty="0"/>
              <a:t>JUSTIFICATION means to be </a:t>
            </a:r>
            <a:r>
              <a:rPr lang="en-GB" i="1" dirty="0"/>
              <a:t>declared</a:t>
            </a:r>
            <a:r>
              <a:rPr lang="en-GB" dirty="0"/>
              <a:t> righteous by God</a:t>
            </a:r>
          </a:p>
          <a:p>
            <a:r>
              <a:rPr lang="en-GB" dirty="0"/>
              <a:t>Salvation is received by FAITH only, without any mixture of or need for good works</a:t>
            </a:r>
          </a:p>
          <a:p>
            <a:r>
              <a:rPr lang="en-GB" dirty="0"/>
              <a:t>Important: saving faith is always evidenced by good works.  F -&gt; S + W</a:t>
            </a:r>
          </a:p>
          <a:p>
            <a:r>
              <a:rPr lang="en-GB" dirty="0"/>
              <a:t>“Faith yields justification and good works” vs the Roman Catholic formula "Faith and good works yield justification.“ F + W -&gt; S</a:t>
            </a:r>
            <a:endParaRPr lang="en-US" dirty="0"/>
          </a:p>
        </p:txBody>
      </p:sp>
      <p:sp>
        <p:nvSpPr>
          <p:cNvPr id="4" name="Title 3"/>
          <p:cNvSpPr>
            <a:spLocks noGrp="1"/>
          </p:cNvSpPr>
          <p:nvPr>
            <p:ph type="title"/>
          </p:nvPr>
        </p:nvSpPr>
        <p:spPr>
          <a:xfrm>
            <a:off x="457200" y="381000"/>
            <a:ext cx="8229600" cy="685800"/>
          </a:xfrm>
        </p:spPr>
        <p:txBody>
          <a:bodyPr>
            <a:normAutofit/>
          </a:bodyPr>
          <a:lstStyle/>
          <a:p>
            <a:r>
              <a:rPr lang="en-US" sz="3600" b="1" dirty="0"/>
              <a:t>Justification by Faith Alone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2600" y="304800"/>
            <a:ext cx="8204200" cy="1066800"/>
          </a:xfrm>
        </p:spPr>
        <p:txBody>
          <a:bodyPr/>
          <a:lstStyle/>
          <a:p>
            <a:r>
              <a:rPr lang="en-US" dirty="0">
                <a:latin typeface="Algerian" panose="04020705040A02060702" pitchFamily="82" charset="0"/>
                <a:hlinkClick r:id="rId3"/>
              </a:rPr>
              <a:t>He Will Hold me Fast</a:t>
            </a:r>
            <a:br>
              <a:rPr lang="en-US" dirty="0">
                <a:latin typeface="Algerian" panose="04020705040A02060702" pitchFamily="82" charset="0"/>
              </a:rPr>
            </a:br>
            <a:r>
              <a:rPr lang="en-US" sz="2400" dirty="0">
                <a:latin typeface="Algerian" panose="04020705040A02060702" pitchFamily="82" charset="0"/>
              </a:rPr>
              <a:t>https://www.youtube.com/watch?v=BP0dtwXWQ_M</a:t>
            </a:r>
            <a:endParaRPr lang="en-US" dirty="0">
              <a:latin typeface="Algerian" panose="04020705040A02060702" pitchFamily="82" charset="0"/>
            </a:endParaRPr>
          </a:p>
        </p:txBody>
      </p:sp>
      <p:sp>
        <p:nvSpPr>
          <p:cNvPr id="7" name="TextBox 6">
            <a:extLst>
              <a:ext uri="{FF2B5EF4-FFF2-40B4-BE49-F238E27FC236}">
                <a16:creationId xmlns:a16="http://schemas.microsoft.com/office/drawing/2014/main" id="{E79B3D42-1BDD-9D2F-9DA5-26D80DF8721D}"/>
              </a:ext>
            </a:extLst>
          </p:cNvPr>
          <p:cNvSpPr txBox="1"/>
          <p:nvPr/>
        </p:nvSpPr>
        <p:spPr>
          <a:xfrm>
            <a:off x="304800" y="1371600"/>
            <a:ext cx="8382000" cy="5032147"/>
          </a:xfrm>
          <a:prstGeom prst="rect">
            <a:avLst/>
          </a:prstGeom>
          <a:noFill/>
        </p:spPr>
        <p:txBody>
          <a:bodyPr wrap="square">
            <a:spAutoFit/>
          </a:bodyPr>
          <a:lstStyle/>
          <a:p>
            <a:pPr marL="285750" indent="-285750">
              <a:buFont typeface="Arial" panose="020B0604020202020204" pitchFamily="34" charset="0"/>
              <a:buChar char="•"/>
            </a:pPr>
            <a:r>
              <a:rPr lang="en-US" sz="2400" dirty="0"/>
              <a:t>John 4:24 God is spirit, and those who worship Him must worship in spirit and truth.”</a:t>
            </a:r>
          </a:p>
          <a:p>
            <a:pPr marL="285750" indent="-285750">
              <a:buFont typeface="Arial" panose="020B0604020202020204" pitchFamily="34" charset="0"/>
              <a:buChar char="•"/>
            </a:pPr>
            <a:r>
              <a:rPr lang="en-US" sz="2400" dirty="0"/>
              <a:t>Colossians 3:16 Let the word of Christ dwell in you richly, with all wisdom teaching and admonishing one another with psalms and hymns and spiritual songs, singing with gratefulness in your hearts to God.</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550" dirty="0"/>
              <a:t>Ephesians 5:18 And do not get drunk with wine, for that is dissipation, but be filled with the Spirit, 19 speaking to one another in psalms and hymns and spiritual songs, singing and making melody with your heart to the Lord; 20 always giving thanks for all things in the name of our Lord Jesus Christ to God, even the Father;</a:t>
            </a:r>
          </a:p>
        </p:txBody>
      </p:sp>
    </p:spTree>
    <p:extLst>
      <p:ext uri="{BB962C8B-B14F-4D97-AF65-F5344CB8AC3E}">
        <p14:creationId xmlns:p14="http://schemas.microsoft.com/office/powerpoint/2010/main" val="30987877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a:t>Romans 10:10 Brothers, my heart’s desire and my prayer to God for them is for their salvation. 2 For I testify about them that they have a zeal for God, but not according to knowledge. 3 For not knowing about the righteousness of God and seeking to establish their own, they did not subject themselves to the righteousness of God. 4 For Christ is the end of the law for righteousness to everyone who believes.</a:t>
            </a:r>
            <a:endParaRPr lang="en-US" dirty="0"/>
          </a:p>
        </p:txBody>
      </p:sp>
      <p:sp>
        <p:nvSpPr>
          <p:cNvPr id="3" name="Title 2"/>
          <p:cNvSpPr>
            <a:spLocks noGrp="1"/>
          </p:cNvSpPr>
          <p:nvPr>
            <p:ph type="title"/>
          </p:nvPr>
        </p:nvSpPr>
        <p:spPr/>
        <p:txBody>
          <a:bodyPr/>
          <a:lstStyle/>
          <a:p>
            <a:r>
              <a:rPr lang="en-US" b="1" i="1" dirty="0"/>
              <a:t>Self-justification refuted</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791200"/>
          </a:xfrm>
        </p:spPr>
        <p:txBody>
          <a:bodyPr>
            <a:normAutofit/>
          </a:bodyPr>
          <a:lstStyle/>
          <a:p>
            <a:r>
              <a:rPr lang="en-US" sz="2800" b="1" dirty="0"/>
              <a:t>John 3:16 “For God so loved the world, that He gave His only begotten Son, that whoever believes in Him shall not perish, but have eternal life.</a:t>
            </a:r>
          </a:p>
          <a:p>
            <a:r>
              <a:rPr lang="en-US" sz="2800" b="1" dirty="0"/>
              <a:t>Romans 10:8 But what does it say? “The word is near you, in your mouth and in your heart”—that is, the word of faith which we are preaching, 9 that if you confess with your mouth Jesus as Lord, and believe in your heart that God raised Him from the dead, you will be saved;</a:t>
            </a:r>
            <a:endParaRPr lang="en-US" sz="2800" dirty="0"/>
          </a:p>
        </p:txBody>
      </p:sp>
      <p:sp>
        <p:nvSpPr>
          <p:cNvPr id="3" name="Title 2"/>
          <p:cNvSpPr>
            <a:spLocks noGrp="1"/>
          </p:cNvSpPr>
          <p:nvPr>
            <p:ph type="title"/>
          </p:nvPr>
        </p:nvSpPr>
        <p:spPr>
          <a:xfrm>
            <a:off x="457200" y="152400"/>
            <a:ext cx="8229600" cy="838200"/>
          </a:xfrm>
        </p:spPr>
        <p:txBody>
          <a:bodyPr>
            <a:normAutofit/>
          </a:bodyPr>
          <a:lstStyle/>
          <a:p>
            <a:r>
              <a:rPr lang="en-GB" b="1" dirty="0"/>
              <a:t>Faith saves!</a:t>
            </a:r>
            <a:endParaRPr lang="en-US" dirty="0"/>
          </a:p>
        </p:txBody>
      </p:sp>
    </p:spTree>
    <p:extLst>
      <p:ext uri="{BB962C8B-B14F-4D97-AF65-F5344CB8AC3E}">
        <p14:creationId xmlns:p14="http://schemas.microsoft.com/office/powerpoint/2010/main" val="2766984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791200"/>
          </a:xfrm>
        </p:spPr>
        <p:txBody>
          <a:bodyPr>
            <a:normAutofit/>
          </a:bodyPr>
          <a:lstStyle/>
          <a:p>
            <a:r>
              <a:rPr lang="en-US" sz="2800" b="1" dirty="0"/>
              <a:t>Ephesians 2:8 For by grace you have been saved through faith, and this not of yourselves, it is the gift of God; 9 not of works, so that no one may boast.</a:t>
            </a:r>
          </a:p>
          <a:p>
            <a:r>
              <a:rPr lang="en-US" sz="2800" b="1" dirty="0"/>
              <a:t>Locus classicus: Against works based or inclusive salvation (synergism)</a:t>
            </a:r>
          </a:p>
          <a:p>
            <a:r>
              <a:rPr lang="en-US" sz="2800" b="1" dirty="0"/>
              <a:t>Grace and faith are a gift!</a:t>
            </a:r>
          </a:p>
          <a:p>
            <a:pPr marL="0" indent="0">
              <a:buNone/>
            </a:pPr>
            <a:endParaRPr lang="en-US" sz="2800" b="1" dirty="0"/>
          </a:p>
          <a:p>
            <a:endParaRPr lang="en-US" sz="2800" b="1" dirty="0"/>
          </a:p>
        </p:txBody>
      </p:sp>
      <p:sp>
        <p:nvSpPr>
          <p:cNvPr id="3" name="Title 2"/>
          <p:cNvSpPr>
            <a:spLocks noGrp="1"/>
          </p:cNvSpPr>
          <p:nvPr>
            <p:ph type="title"/>
          </p:nvPr>
        </p:nvSpPr>
        <p:spPr>
          <a:xfrm>
            <a:off x="457200" y="152400"/>
            <a:ext cx="8229600" cy="838200"/>
          </a:xfrm>
        </p:spPr>
        <p:txBody>
          <a:bodyPr>
            <a:normAutofit/>
          </a:bodyPr>
          <a:lstStyle/>
          <a:p>
            <a:r>
              <a:rPr lang="en-GB" b="1" dirty="0"/>
              <a:t>Faith through which we are saved</a:t>
            </a:r>
            <a:endParaRPr lang="en-US" dirty="0"/>
          </a:p>
        </p:txBody>
      </p:sp>
    </p:spTree>
    <p:extLst>
      <p:ext uri="{BB962C8B-B14F-4D97-AF65-F5344CB8AC3E}">
        <p14:creationId xmlns:p14="http://schemas.microsoft.com/office/powerpoint/2010/main" val="1136461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4400" dirty="0"/>
              <a:t>2 Corinthians  5:</a:t>
            </a:r>
            <a:r>
              <a:rPr lang="en-US" sz="4400" dirty="0"/>
              <a:t>21 He made Him who knew no sin to be sin on our behalf, so that we might become the righteousness of God in Him.</a:t>
            </a:r>
          </a:p>
        </p:txBody>
      </p:sp>
      <p:sp>
        <p:nvSpPr>
          <p:cNvPr id="3" name="Title 2"/>
          <p:cNvSpPr>
            <a:spLocks noGrp="1"/>
          </p:cNvSpPr>
          <p:nvPr>
            <p:ph type="title"/>
          </p:nvPr>
        </p:nvSpPr>
        <p:spPr/>
        <p:txBody>
          <a:bodyPr>
            <a:normAutofit fontScale="90000"/>
          </a:bodyPr>
          <a:lstStyle/>
          <a:p>
            <a:r>
              <a:rPr lang="en-GB" b="1" dirty="0"/>
              <a:t>Great exchange, double imputation</a:t>
            </a:r>
            <a:br>
              <a:rPr lang="en-GB" b="1" dirty="0"/>
            </a:br>
            <a:r>
              <a:rPr lang="en-GB" b="1" dirty="0"/>
              <a:t>of sin / justification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458200" cy="5943600"/>
          </a:xfrm>
        </p:spPr>
        <p:txBody>
          <a:bodyPr>
            <a:noAutofit/>
          </a:bodyPr>
          <a:lstStyle/>
          <a:p>
            <a:r>
              <a:rPr lang="en-US" sz="2050" dirty="0"/>
              <a:t>Romans 4:16 For this reason it is by faith, in order that it may be according to grace, so that the promise will be guaranteed to all the seed, not only to those who are of the Law, but also to those who are of the faith of Abraham, who is the father of us all— 17 as it is written, “A father of many nations have I made you”—in the presence of Him whom he believed, even God, who gives life to the dead and calls into being that which does not exist. 18 In hope against hope he believed, so that he might become a father of many nations according to that which had been spoken, “So shall your seed be.” 19 And without becoming weak in faith he contemplated his own body, now as good as dead since he was about a hundred years old, and the deadness of Sarah’s womb; 20 yet, with respect to the promise of God, he did not waver in unbelief but grew strong in faith, giving glory to God, 21 and being fully assured that what God had promised, He was able also to do. 22 Therefore it was also counted to him as righteousness. 23 Now not for his sake only was it written that it was counted to him, 24 but for our sake also, to whom it will be counted, as those who believe upon Him who raised Jesus our Lord from the dead, 25 He who was delivered over on account of our transgressions, and was raised on account of our justification.</a:t>
            </a:r>
          </a:p>
        </p:txBody>
      </p:sp>
      <p:sp>
        <p:nvSpPr>
          <p:cNvPr id="3" name="Title 2"/>
          <p:cNvSpPr>
            <a:spLocks noGrp="1"/>
          </p:cNvSpPr>
          <p:nvPr>
            <p:ph type="title"/>
          </p:nvPr>
        </p:nvSpPr>
        <p:spPr>
          <a:xfrm>
            <a:off x="228600" y="0"/>
            <a:ext cx="8686800" cy="685800"/>
          </a:xfrm>
        </p:spPr>
        <p:txBody>
          <a:bodyPr>
            <a:noAutofit/>
          </a:bodyPr>
          <a:lstStyle/>
          <a:p>
            <a:r>
              <a:rPr lang="en-US" sz="2800" dirty="0"/>
              <a:t>Abraham, our Patriarch (Father in the faith) &amp; his salvation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458200" cy="5943600"/>
          </a:xfrm>
        </p:spPr>
        <p:txBody>
          <a:bodyPr>
            <a:noAutofit/>
          </a:bodyPr>
          <a:lstStyle/>
          <a:p>
            <a:r>
              <a:rPr lang="en-US" sz="2400" dirty="0"/>
              <a:t>Genesis 15:5 After these things the word of Yahweh came to Abram in a vision, saying, “Do not fear, Abram, I am a shield to you; Your reward shall be very great.” 2 And Abram said, “O Lord Yahweh, what will You give me, as I go on being childless, and the heir of my house is Eliezer of Damascus?” 3 And Abram said, “Since You have given no seed to me, behold, one born in my house is my heir.” 4 Then behold, the word of Yahweh came to him, saying, “This one will not be your heir; but one who will come forth from your own body, he shall be your heir.” 5 And He brought him outside and said, “Now look toward the heavens, and number the stars, if you are able to number them.” And He said to him, “So shall your seed be.” 6 Then he believed in Yahweh; and He counted it to him as righteousness. </a:t>
            </a:r>
          </a:p>
          <a:p>
            <a:r>
              <a:rPr lang="en-US" sz="2400" dirty="0"/>
              <a:t>Declared/counted righteous before or after test &amp; covenant?</a:t>
            </a:r>
          </a:p>
        </p:txBody>
      </p:sp>
      <p:sp>
        <p:nvSpPr>
          <p:cNvPr id="3" name="Title 2"/>
          <p:cNvSpPr>
            <a:spLocks noGrp="1"/>
          </p:cNvSpPr>
          <p:nvPr>
            <p:ph type="title"/>
          </p:nvPr>
        </p:nvSpPr>
        <p:spPr>
          <a:xfrm>
            <a:off x="228600" y="0"/>
            <a:ext cx="8686800" cy="685800"/>
          </a:xfrm>
        </p:spPr>
        <p:txBody>
          <a:bodyPr>
            <a:noAutofit/>
          </a:bodyPr>
          <a:lstStyle/>
          <a:p>
            <a:r>
              <a:rPr lang="en-US" sz="2800" dirty="0"/>
              <a:t>Abraham, our Patriarch (Father in the faith) &amp; his salvation</a:t>
            </a:r>
          </a:p>
        </p:txBody>
      </p:sp>
    </p:spTree>
    <p:extLst>
      <p:ext uri="{BB962C8B-B14F-4D97-AF65-F5344CB8AC3E}">
        <p14:creationId xmlns:p14="http://schemas.microsoft.com/office/powerpoint/2010/main" val="669695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a:t>The distinction here can best be summarized by the notion that the Scripture declares that we are saved by grace through a </a:t>
            </a:r>
            <a:r>
              <a:rPr lang="en-GB" u="sng" dirty="0"/>
              <a:t>faith </a:t>
            </a:r>
            <a:r>
              <a:rPr lang="en-GB" i="1" u="sng" dirty="0"/>
              <a:t>that works </a:t>
            </a:r>
            <a:r>
              <a:rPr lang="en-GB" i="1" dirty="0"/>
              <a:t>rather than </a:t>
            </a:r>
            <a:r>
              <a:rPr lang="en-GB" i="1" u="sng" dirty="0"/>
              <a:t>faith and works</a:t>
            </a:r>
            <a:r>
              <a:rPr lang="en-GB" i="1" dirty="0"/>
              <a:t>. </a:t>
            </a:r>
          </a:p>
          <a:p>
            <a:r>
              <a:rPr lang="en-GB" i="1" dirty="0"/>
              <a:t>Another way to think of Sola Fide is that we are saved by grace through </a:t>
            </a:r>
            <a:r>
              <a:rPr lang="en-GB" dirty="0"/>
              <a:t>faith </a:t>
            </a:r>
            <a:r>
              <a:rPr lang="en-GB" i="1" dirty="0"/>
              <a:t>alone but not through a faith that is alone. It is faith alone that is the basis for our salvation, but our salvation is made </a:t>
            </a:r>
            <a:r>
              <a:rPr lang="en-GB" dirty="0"/>
              <a:t>clearly evident by our works.</a:t>
            </a:r>
          </a:p>
          <a:p>
            <a:r>
              <a:rPr lang="en-GB" dirty="0"/>
              <a:t>Works are a result of justifying faith: James 2 &amp; Ephesians 2:10</a:t>
            </a:r>
            <a:endParaRPr lang="en-US" dirty="0"/>
          </a:p>
        </p:txBody>
      </p:sp>
      <p:sp>
        <p:nvSpPr>
          <p:cNvPr id="3" name="Title 2"/>
          <p:cNvSpPr>
            <a:spLocks noGrp="1"/>
          </p:cNvSpPr>
          <p:nvPr>
            <p:ph type="title"/>
          </p:nvPr>
        </p:nvSpPr>
        <p:spPr/>
        <p:txBody>
          <a:bodyPr/>
          <a:lstStyle/>
          <a:p>
            <a:r>
              <a:rPr lang="en-US" dirty="0"/>
              <a:t>BY FAITH: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Autofit/>
          </a:bodyPr>
          <a:lstStyle/>
          <a:p>
            <a:r>
              <a:rPr lang="en-GB" sz="3600" b="1" dirty="0"/>
              <a:t>The date most historians would say as the beginning of the Reformation when… </a:t>
            </a:r>
          </a:p>
          <a:p>
            <a:r>
              <a:rPr lang="en-GB" sz="3600" b="1" dirty="0"/>
              <a:t>Martin Luther nailed his 95 theses to the church door at </a:t>
            </a:r>
            <a:r>
              <a:rPr lang="en-US" sz="3600" b="1" dirty="0" err="1"/>
              <a:t>Wittenburg</a:t>
            </a:r>
            <a:r>
              <a:rPr lang="en-US" sz="3600" b="1" dirty="0"/>
              <a:t>,</a:t>
            </a:r>
            <a:r>
              <a:rPr lang="en-GB" sz="3600" b="1" dirty="0"/>
              <a:t> GERMANRY</a:t>
            </a:r>
          </a:p>
          <a:p>
            <a:r>
              <a:rPr lang="en-GB" sz="3600" b="1" dirty="0"/>
              <a:t>A date generally regarded as the birthday of the Reformation.</a:t>
            </a:r>
            <a:endParaRPr lang="en-US" sz="3600" b="1" dirty="0"/>
          </a:p>
          <a:p>
            <a:endParaRPr lang="en-US" sz="3600" dirty="0"/>
          </a:p>
        </p:txBody>
      </p:sp>
      <p:sp>
        <p:nvSpPr>
          <p:cNvPr id="6" name="Title 5"/>
          <p:cNvSpPr>
            <a:spLocks noGrp="1"/>
          </p:cNvSpPr>
          <p:nvPr>
            <p:ph type="title"/>
          </p:nvPr>
        </p:nvSpPr>
        <p:spPr/>
        <p:txBody>
          <a:bodyPr>
            <a:normAutofit/>
          </a:bodyPr>
          <a:lstStyle/>
          <a:p>
            <a:pPr algn="ctr"/>
            <a:r>
              <a:rPr lang="en-GB" sz="6000" b="1" dirty="0"/>
              <a:t>OCTOBER 31, 1517. </a:t>
            </a:r>
            <a:r>
              <a:rPr lang="en-GB" sz="6000" b="1" baseline="-25000" dirty="0"/>
              <a:t>–</a:t>
            </a:r>
            <a:r>
              <a:rPr lang="en-GB" sz="6000" b="1" dirty="0"/>
              <a:t> </a:t>
            </a:r>
            <a:endParaRPr lang="en-US" sz="6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US" sz="3600" dirty="0"/>
              <a:t>SOLA - T</a:t>
            </a:r>
            <a:r>
              <a:rPr lang="en-GB" sz="3600" dirty="0"/>
              <a:t>he Latin word </a:t>
            </a:r>
            <a:r>
              <a:rPr lang="en-GB" sz="3600" i="1" dirty="0"/>
              <a:t>sola</a:t>
            </a:r>
            <a:r>
              <a:rPr lang="en-GB" sz="3600" dirty="0"/>
              <a:t> means "alone" or "only" in English. </a:t>
            </a:r>
          </a:p>
          <a:p>
            <a:r>
              <a:rPr lang="en-GB" sz="3600" dirty="0"/>
              <a:t>The 5 SOLAS - The five </a:t>
            </a:r>
            <a:r>
              <a:rPr lang="en-GB" sz="3600" i="1" dirty="0" err="1"/>
              <a:t>solas</a:t>
            </a:r>
            <a:r>
              <a:rPr lang="en-GB" sz="3600" dirty="0"/>
              <a:t> articulated five (5) fundamental beliefs of the Protestant Reformation, pillars which the Reformers believed to be essentials of the Christian life and practice.</a:t>
            </a:r>
          </a:p>
          <a:p>
            <a:pPr>
              <a:buNone/>
            </a:pPr>
            <a:endParaRPr lang="en-US" sz="3600" dirty="0"/>
          </a:p>
        </p:txBody>
      </p:sp>
      <p:sp>
        <p:nvSpPr>
          <p:cNvPr id="4" name="Title 3"/>
          <p:cNvSpPr>
            <a:spLocks noGrp="1"/>
          </p:cNvSpPr>
          <p:nvPr>
            <p:ph type="title"/>
          </p:nvPr>
        </p:nvSpPr>
        <p:spPr/>
        <p:txBody>
          <a:bodyPr/>
          <a:lstStyle/>
          <a:p>
            <a:r>
              <a:rPr lang="en-US" dirty="0"/>
              <a:t>Definitions: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The 5 </a:t>
            </a:r>
            <a:r>
              <a:rPr lang="en-US" sz="3200" dirty="0" err="1"/>
              <a:t>Solas</a:t>
            </a:r>
            <a:r>
              <a:rPr lang="en-US" sz="3200" dirty="0"/>
              <a:t> of the Protestant Reformation is the TOUCHSTONE of Evangelical Christianity.</a:t>
            </a:r>
          </a:p>
          <a:p>
            <a:r>
              <a:rPr lang="en-US" sz="3200" dirty="0"/>
              <a:t>It is the test of genuine truths and beliefs in the midst of an ocean of beliefs and multiple religious mysteries and teachings. </a:t>
            </a:r>
          </a:p>
          <a:p>
            <a:r>
              <a:rPr lang="en-US" sz="3200" dirty="0"/>
              <a:t>The 5 </a:t>
            </a:r>
            <a:r>
              <a:rPr lang="en-US" sz="3200" dirty="0" err="1"/>
              <a:t>Solas</a:t>
            </a:r>
            <a:r>
              <a:rPr lang="en-US" sz="3200" dirty="0"/>
              <a:t> stands as the guidepost for all TRUE CHRISTIAN LIFE AND PRACTICE. </a:t>
            </a:r>
          </a:p>
        </p:txBody>
      </p:sp>
      <p:sp>
        <p:nvSpPr>
          <p:cNvPr id="3" name="Title 2"/>
          <p:cNvSpPr>
            <a:spLocks noGrp="1"/>
          </p:cNvSpPr>
          <p:nvPr>
            <p:ph type="title"/>
          </p:nvPr>
        </p:nvSpPr>
        <p:spPr/>
        <p:txBody>
          <a:bodyPr/>
          <a:lstStyle/>
          <a:p>
            <a:r>
              <a:rPr lang="en-US" dirty="0"/>
              <a:t>The 5 SOLAS: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76800"/>
          </a:xfrm>
        </p:spPr>
        <p:txBody>
          <a:bodyPr>
            <a:normAutofit lnSpcReduction="10000"/>
          </a:bodyPr>
          <a:lstStyle/>
          <a:p>
            <a:r>
              <a:rPr lang="en-GB" b="1" dirty="0"/>
              <a:t>The Scripture Alone is the Standard</a:t>
            </a:r>
          </a:p>
          <a:p>
            <a:r>
              <a:rPr lang="en-GB" b="1" dirty="0"/>
              <a:t>Formal cause of the Reformation</a:t>
            </a:r>
          </a:p>
          <a:p>
            <a:r>
              <a:rPr lang="en-GB" dirty="0"/>
              <a:t>In 1521 at the historic interrogation of Luther at the Diet of Worms, he declared his conscience to be captive to the Word of God saying, </a:t>
            </a:r>
            <a:r>
              <a:rPr lang="en-GB" i="1" u="sng" dirty="0"/>
              <a:t>"Unless I am overcome with testimonies from Scripture or with evident reasons -- for I believe neither the Pope nor the Councils, since they have often erred and contradicted one another -- I am overcome by the Scripture texts which I have adduced, and my conscience is bound by God's Word.“</a:t>
            </a:r>
          </a:p>
          <a:p>
            <a:r>
              <a:rPr lang="en-GB" i="1" u="sng" dirty="0"/>
              <a:t>“Here I stand I can do no other” (allegedly)</a:t>
            </a:r>
            <a:endParaRPr lang="en-US" i="1" u="sng" dirty="0"/>
          </a:p>
        </p:txBody>
      </p:sp>
      <p:sp>
        <p:nvSpPr>
          <p:cNvPr id="3" name="Title 2"/>
          <p:cNvSpPr>
            <a:spLocks noGrp="1"/>
          </p:cNvSpPr>
          <p:nvPr>
            <p:ph type="title"/>
          </p:nvPr>
        </p:nvSpPr>
        <p:spPr>
          <a:xfrm>
            <a:off x="457200" y="685800"/>
            <a:ext cx="8229600" cy="1219200"/>
          </a:xfrm>
        </p:spPr>
        <p:txBody>
          <a:bodyPr>
            <a:normAutofit fontScale="90000"/>
          </a:bodyPr>
          <a:lstStyle/>
          <a:p>
            <a:r>
              <a:rPr lang="en-US" dirty="0"/>
              <a:t>1. </a:t>
            </a:r>
            <a:r>
              <a:rPr lang="en-US" b="1" dirty="0"/>
              <a:t>Sola Scriptura </a:t>
            </a:r>
            <a:r>
              <a:rPr lang="en-GB" b="1" dirty="0"/>
              <a:t>("</a:t>
            </a:r>
            <a:r>
              <a:rPr lang="en-GB" b="1" i="1" dirty="0"/>
              <a:t>by Scripture alone</a:t>
            </a:r>
            <a:r>
              <a:rPr lang="en-GB" b="1" dirty="0"/>
              <a:t>")</a:t>
            </a:r>
            <a:br>
              <a:rPr lang="en-GB" b="1"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638800"/>
          </a:xfrm>
        </p:spPr>
        <p:txBody>
          <a:bodyPr>
            <a:normAutofit/>
          </a:bodyPr>
          <a:lstStyle/>
          <a:p>
            <a:r>
              <a:rPr lang="en-US" b="1" dirty="0"/>
              <a:t>Scripture is the…</a:t>
            </a:r>
          </a:p>
          <a:p>
            <a:pPr marL="0" indent="0">
              <a:buNone/>
            </a:pPr>
            <a:r>
              <a:rPr lang="en-US" sz="6000" b="1" dirty="0"/>
              <a:t>Sole infallible rule of faith for faith and practice in the church.</a:t>
            </a:r>
          </a:p>
          <a:p>
            <a:pPr marL="0" indent="0">
              <a:buNone/>
            </a:pPr>
            <a:endParaRPr lang="en-US" sz="6000" dirty="0"/>
          </a:p>
        </p:txBody>
      </p:sp>
      <p:sp>
        <p:nvSpPr>
          <p:cNvPr id="3" name="Title 2"/>
          <p:cNvSpPr>
            <a:spLocks noGrp="1"/>
          </p:cNvSpPr>
          <p:nvPr>
            <p:ph type="title"/>
          </p:nvPr>
        </p:nvSpPr>
        <p:spPr>
          <a:xfrm>
            <a:off x="685800" y="-228600"/>
            <a:ext cx="8001000" cy="1219200"/>
          </a:xfrm>
        </p:spPr>
        <p:txBody>
          <a:bodyPr/>
          <a:lstStyle/>
          <a:p>
            <a:r>
              <a:rPr lang="en-US" dirty="0"/>
              <a:t>Sola Scriptura </a:t>
            </a:r>
          </a:p>
        </p:txBody>
      </p:sp>
      <p:sp>
        <p:nvSpPr>
          <p:cNvPr id="5" name="TextBox 4">
            <a:extLst>
              <a:ext uri="{FF2B5EF4-FFF2-40B4-BE49-F238E27FC236}">
                <a16:creationId xmlns:a16="http://schemas.microsoft.com/office/drawing/2014/main" id="{13741D68-0879-41AC-BCE0-2DEF4F1A185A}"/>
              </a:ext>
            </a:extLst>
          </p:cNvPr>
          <p:cNvSpPr txBox="1"/>
          <p:nvPr/>
        </p:nvSpPr>
        <p:spPr>
          <a:xfrm>
            <a:off x="473242" y="4267200"/>
            <a:ext cx="8365958" cy="2246769"/>
          </a:xfrm>
          <a:prstGeom prst="rect">
            <a:avLst/>
          </a:prstGeom>
          <a:noFill/>
        </p:spPr>
        <p:txBody>
          <a:bodyPr wrap="square">
            <a:spAutoFit/>
          </a:bodyPr>
          <a:lstStyle/>
          <a:p>
            <a:r>
              <a:rPr lang="en-US" sz="2800" b="1" u="sng" dirty="0"/>
              <a:t>2 Timothy 3:16 All Scripture is God-breathed and profitable for teaching, for reproof, for correction, for training in righteousness, 17 so that the man of God may be equipped, having been thoroughly equipped for every good work.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495800"/>
          </a:xfrm>
        </p:spPr>
        <p:txBody>
          <a:bodyPr>
            <a:normAutofit/>
          </a:bodyPr>
          <a:lstStyle/>
          <a:p>
            <a:r>
              <a:rPr lang="en-GB" i="1" dirty="0"/>
              <a:t>Sola gratia</a:t>
            </a:r>
            <a:r>
              <a:rPr lang="en-GB" dirty="0"/>
              <a:t> is the teaching that salvation comes by God’s </a:t>
            </a:r>
            <a:r>
              <a:rPr lang="en-GB" i="1" u="sng" dirty="0"/>
              <a:t>Grace Alone</a:t>
            </a:r>
            <a:r>
              <a:rPr lang="en-GB" dirty="0"/>
              <a:t>— not as something merited by the sinner. This means that salvation is an unearned gift from God for Jesus' sake.</a:t>
            </a:r>
          </a:p>
          <a:p>
            <a:r>
              <a:rPr lang="en-GB" dirty="0"/>
              <a:t>Not by good works or religious works</a:t>
            </a:r>
          </a:p>
          <a:p>
            <a:r>
              <a:rPr lang="en-GB" dirty="0"/>
              <a:t> Grace defined: "unmerited </a:t>
            </a:r>
            <a:r>
              <a:rPr lang="en-GB" dirty="0" err="1"/>
              <a:t>favor</a:t>
            </a:r>
            <a:r>
              <a:rPr lang="en-GB" dirty="0"/>
              <a:t>“ or rather “demerited </a:t>
            </a:r>
            <a:r>
              <a:rPr lang="en-GB" dirty="0" err="1"/>
              <a:t>favor</a:t>
            </a:r>
            <a:r>
              <a:rPr lang="en-GB" dirty="0"/>
              <a:t>”</a:t>
            </a:r>
          </a:p>
        </p:txBody>
      </p:sp>
      <p:sp>
        <p:nvSpPr>
          <p:cNvPr id="3" name="Title 2"/>
          <p:cNvSpPr>
            <a:spLocks noGrp="1"/>
          </p:cNvSpPr>
          <p:nvPr>
            <p:ph type="title"/>
          </p:nvPr>
        </p:nvSpPr>
        <p:spPr>
          <a:xfrm>
            <a:off x="457200" y="609600"/>
            <a:ext cx="8229600" cy="1219200"/>
          </a:xfrm>
        </p:spPr>
        <p:txBody>
          <a:bodyPr>
            <a:normAutofit fontScale="90000"/>
          </a:bodyPr>
          <a:lstStyle/>
          <a:p>
            <a:r>
              <a:rPr lang="en-US" dirty="0"/>
              <a:t>2. </a:t>
            </a:r>
            <a:r>
              <a:rPr lang="en-US" b="1" dirty="0"/>
              <a:t>Sola Gratia </a:t>
            </a:r>
            <a:r>
              <a:rPr lang="en-GB" b="1" dirty="0"/>
              <a:t>("by grace alone")</a:t>
            </a:r>
            <a:br>
              <a:rPr lang="en-GB" b="1" dirty="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104900"/>
            <a:ext cx="8305800" cy="5600700"/>
          </a:xfrm>
        </p:spPr>
        <p:txBody>
          <a:bodyPr>
            <a:normAutofit lnSpcReduction="10000"/>
          </a:bodyPr>
          <a:lstStyle/>
          <a:p>
            <a:r>
              <a:rPr lang="en-US" dirty="0"/>
              <a:t>Romans 3:10 as it is written, “There is none righteous, not even one</a:t>
            </a:r>
          </a:p>
          <a:p>
            <a:r>
              <a:rPr lang="en-US" dirty="0"/>
              <a:t>Romans 3:23 for all have sinned and fall short of the glory of God</a:t>
            </a:r>
          </a:p>
          <a:p>
            <a:r>
              <a:rPr lang="en-US" dirty="0"/>
              <a:t>1 Kings 8:46 “When they sin against You (for there is no man who does not sin)…</a:t>
            </a:r>
          </a:p>
          <a:p>
            <a:r>
              <a:rPr lang="en-US" dirty="0"/>
              <a:t>Matthew 15:19 For out of the heart come evil thoughts, murders, adulteries, sexual immoralities, thefts, false witness, slanders.</a:t>
            </a:r>
          </a:p>
          <a:p>
            <a:r>
              <a:rPr lang="en-US" dirty="0"/>
              <a:t>Jeremiah 17:9 “The heart is more deceitful than all else and is desperately sick; Who can know it?</a:t>
            </a:r>
          </a:p>
          <a:p>
            <a:r>
              <a:rPr lang="en-US" dirty="0"/>
              <a:t>John 3:19 And this is the judgment, that the Light has come into the world, and men loved the darkness rather than the Light, for their deeds were evil.</a:t>
            </a:r>
          </a:p>
        </p:txBody>
      </p:sp>
      <p:sp>
        <p:nvSpPr>
          <p:cNvPr id="3" name="Title 2"/>
          <p:cNvSpPr>
            <a:spLocks noGrp="1"/>
          </p:cNvSpPr>
          <p:nvPr>
            <p:ph type="title"/>
          </p:nvPr>
        </p:nvSpPr>
        <p:spPr>
          <a:xfrm>
            <a:off x="228600" y="419100"/>
            <a:ext cx="8915400" cy="685800"/>
          </a:xfrm>
        </p:spPr>
        <p:txBody>
          <a:bodyPr>
            <a:noAutofit/>
          </a:bodyPr>
          <a:lstStyle/>
          <a:p>
            <a:r>
              <a:rPr lang="en-US" sz="4000" dirty="0"/>
              <a:t>The need for God’s grace: man’s sinfulness</a:t>
            </a:r>
          </a:p>
        </p:txBody>
      </p:sp>
    </p:spTree>
    <p:extLst>
      <p:ext uri="{BB962C8B-B14F-4D97-AF65-F5344CB8AC3E}">
        <p14:creationId xmlns:p14="http://schemas.microsoft.com/office/powerpoint/2010/main" val="352672414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479</TotalTime>
  <Words>2864</Words>
  <Application>Microsoft Office PowerPoint</Application>
  <PresentationFormat>On-screen Show (4:3)</PresentationFormat>
  <Paragraphs>121</Paragraphs>
  <Slides>26</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Algerian</vt:lpstr>
      <vt:lpstr>Arial</vt:lpstr>
      <vt:lpstr>Calibri</vt:lpstr>
      <vt:lpstr>Constantia</vt:lpstr>
      <vt:lpstr>Wingdings 2</vt:lpstr>
      <vt:lpstr>Paper</vt:lpstr>
      <vt:lpstr>The 5 Solas  of The Reformation </vt:lpstr>
      <vt:lpstr>He Will Hold me Fast https://www.youtube.com/watch?v=BP0dtwXWQ_M</vt:lpstr>
      <vt:lpstr>OCTOBER 31, 1517. – </vt:lpstr>
      <vt:lpstr>Definitions: </vt:lpstr>
      <vt:lpstr>The 5 SOLAS:</vt:lpstr>
      <vt:lpstr>1. Sola Scriptura ("by Scripture alone") </vt:lpstr>
      <vt:lpstr>Sola Scriptura </vt:lpstr>
      <vt:lpstr>2. Sola Gratia ("by grace alone") </vt:lpstr>
      <vt:lpstr>The need for God’s grace: man’s sinfulness</vt:lpstr>
      <vt:lpstr>The need for God’s grace: man’s sinfulness</vt:lpstr>
      <vt:lpstr>The Essential Grace of God</vt:lpstr>
      <vt:lpstr>The Revealed Nature of God</vt:lpstr>
      <vt:lpstr>Grace from beginning to the end</vt:lpstr>
      <vt:lpstr>Grace by which we are saved</vt:lpstr>
      <vt:lpstr>Grace by which we are saved</vt:lpstr>
      <vt:lpstr>Monergism</vt:lpstr>
      <vt:lpstr>Case Study: Paul</vt:lpstr>
      <vt:lpstr>3. Sola Fide ("by faith alone")</vt:lpstr>
      <vt:lpstr>Justification by Faith Alone</vt:lpstr>
      <vt:lpstr>Self-justification refuted</vt:lpstr>
      <vt:lpstr>Faith saves!</vt:lpstr>
      <vt:lpstr>Faith through which we are saved</vt:lpstr>
      <vt:lpstr>Great exchange, double imputation of sin / justification </vt:lpstr>
      <vt:lpstr>Abraham, our Patriarch (Father in the faith) &amp; his salvation</vt:lpstr>
      <vt:lpstr>Abraham, our Patriarch (Father in the faith) &amp; his salvation</vt:lpstr>
      <vt:lpstr>BY FAITH: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5 Solas  of the  Protestant Reformation </dc:title>
  <dc:creator>DOMINGUEZ TRIBE</dc:creator>
  <cp:lastModifiedBy>Gonzales, Bruce A</cp:lastModifiedBy>
  <cp:revision>15</cp:revision>
  <dcterms:created xsi:type="dcterms:W3CDTF">2010-01-30T17:35:19Z</dcterms:created>
  <dcterms:modified xsi:type="dcterms:W3CDTF">2023-10-12T21:49:47Z</dcterms:modified>
</cp:coreProperties>
</file>