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65" r:id="rId2"/>
    <p:sldId id="267" r:id="rId3"/>
    <p:sldId id="268" r:id="rId4"/>
    <p:sldId id="270" r:id="rId5"/>
    <p:sldId id="269" r:id="rId6"/>
    <p:sldId id="271" r:id="rId7"/>
    <p:sldId id="272" r:id="rId8"/>
    <p:sldId id="273" r:id="rId9"/>
    <p:sldId id="274" r:id="rId10"/>
    <p:sldId id="275" r:id="rId11"/>
    <p:sldId id="27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39" d="100"/>
          <a:sy n="39" d="100"/>
        </p:scale>
        <p:origin x="52" y="9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3/28/2024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3/28/2024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3/28/2024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3/28/2024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3/28/2024</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3/28/2024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3/28/2024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3/28/2024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3/28/2024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3/28/2024</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3/28/2024</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3/28/2024</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youtube.com/watch?v=aeyiQG9Wg14"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biblegateway.com/passage/?search=john+13&amp;version=LSB#fen-LSB-26632a"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biblegateway.com/passage/?search=john+13&amp;version=LSB#fen-LSB-26644b"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biblegateway.com/passage/?search=john+13&amp;version=LSB#fen-LSB-26652c"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biblegateway.com/passage/?search=john+13&amp;version=LSB#fen-LSB-26662e" TargetMode="External"/><Relationship Id="rId2" Type="http://schemas.openxmlformats.org/officeDocument/2006/relationships/hyperlink" Target="https://www.biblegateway.com/passage/?search=john+13&amp;version=LSB#fen-LSB-26662d" TargetMode="External"/><Relationship Id="rId1" Type="http://schemas.openxmlformats.org/officeDocument/2006/relationships/slideLayout" Target="../slideLayouts/slideLayout2.xml"/><Relationship Id="rId4" Type="http://schemas.openxmlformats.org/officeDocument/2006/relationships/hyperlink" Target="https://www.biblegateway.com/passage/?search=john+13&amp;version=LSB#fen-LSB-26663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3581C-C4F4-79C7-E2CC-866464167D45}"/>
              </a:ext>
            </a:extLst>
          </p:cNvPr>
          <p:cNvSpPr>
            <a:spLocks noGrp="1"/>
          </p:cNvSpPr>
          <p:nvPr>
            <p:ph type="title"/>
          </p:nvPr>
        </p:nvSpPr>
        <p:spPr>
          <a:xfrm>
            <a:off x="1" y="0"/>
            <a:ext cx="4126726" cy="685800"/>
          </a:xfrm>
        </p:spPr>
        <p:txBody>
          <a:bodyPr>
            <a:normAutofit fontScale="90000"/>
          </a:bodyPr>
          <a:lstStyle/>
          <a:p>
            <a:r>
              <a:rPr lang="en-US" dirty="0"/>
              <a:t>WORSHIP IN SONG</a:t>
            </a:r>
          </a:p>
        </p:txBody>
      </p:sp>
      <p:sp>
        <p:nvSpPr>
          <p:cNvPr id="3" name="Content Placeholder 2">
            <a:extLst>
              <a:ext uri="{FF2B5EF4-FFF2-40B4-BE49-F238E27FC236}">
                <a16:creationId xmlns:a16="http://schemas.microsoft.com/office/drawing/2014/main" id="{E46E237F-8713-F0BD-28AF-1E1C816CB802}"/>
              </a:ext>
            </a:extLst>
          </p:cNvPr>
          <p:cNvSpPr>
            <a:spLocks noGrp="1"/>
          </p:cNvSpPr>
          <p:nvPr>
            <p:ph idx="1"/>
          </p:nvPr>
        </p:nvSpPr>
        <p:spPr>
          <a:xfrm>
            <a:off x="0" y="596348"/>
            <a:ext cx="12192000" cy="6261652"/>
          </a:xfrm>
        </p:spPr>
        <p:txBody>
          <a:bodyPr>
            <a:normAutofit fontScale="92500" lnSpcReduction="10000"/>
          </a:bodyPr>
          <a:lstStyle/>
          <a:p>
            <a:r>
              <a:rPr lang="en-US" sz="4000" dirty="0"/>
              <a:t>Nothing but the Blood</a:t>
            </a:r>
            <a:br>
              <a:rPr lang="en-US" sz="4000" dirty="0"/>
            </a:br>
            <a:r>
              <a:rPr lang="en-US" sz="4000" dirty="0">
                <a:hlinkClick r:id="rId2"/>
              </a:rPr>
              <a:t>https://www.youtube.com/watch?v=aeyiQG9Wg14</a:t>
            </a:r>
            <a:br>
              <a:rPr lang="en-US" sz="4000" dirty="0"/>
            </a:br>
            <a:r>
              <a:rPr lang="en-US" sz="4000" b="1" dirty="0"/>
              <a:t>John 4:24 </a:t>
            </a:r>
            <a:r>
              <a:rPr lang="en-US" sz="4000" dirty="0"/>
              <a:t>God is spirit, and those who worship Him must worship in spirit and truth.”</a:t>
            </a:r>
          </a:p>
          <a:p>
            <a:r>
              <a:rPr lang="en-US" sz="4000" b="1" dirty="0"/>
              <a:t>Colossians 3:16</a:t>
            </a:r>
            <a:r>
              <a:rPr lang="en-US" sz="4000" dirty="0"/>
              <a:t> Let the word of Christ dwell in you richly, with all wisdom teaching and admonishing one another with psalms and hymns and spiritual songs, singing with gratefulness in your hearts to God.</a:t>
            </a:r>
          </a:p>
          <a:p>
            <a:r>
              <a:rPr lang="en-US" sz="4000" b="1" dirty="0"/>
              <a:t>Ephesians 5:19 </a:t>
            </a:r>
            <a:r>
              <a:rPr lang="en-US" sz="4000" dirty="0"/>
              <a:t>[speak] to one another in psalms and hymns and spiritual songs, singing and making melody with your heart to the Lord; 20 always giving thanks for all things in the name of our Lord Jesus Christ to God, even the Father.</a:t>
            </a:r>
          </a:p>
        </p:txBody>
      </p:sp>
    </p:spTree>
    <p:extLst>
      <p:ext uri="{BB962C8B-B14F-4D97-AF65-F5344CB8AC3E}">
        <p14:creationId xmlns:p14="http://schemas.microsoft.com/office/powerpoint/2010/main" val="15777570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42C57-B62C-7B8A-834D-4833153586CD}"/>
              </a:ext>
            </a:extLst>
          </p:cNvPr>
          <p:cNvSpPr>
            <a:spLocks noGrp="1"/>
          </p:cNvSpPr>
          <p:nvPr>
            <p:ph type="title"/>
          </p:nvPr>
        </p:nvSpPr>
        <p:spPr>
          <a:xfrm>
            <a:off x="-1" y="0"/>
            <a:ext cx="6774511" cy="628153"/>
          </a:xfrm>
        </p:spPr>
        <p:txBody>
          <a:bodyPr>
            <a:normAutofit fontScale="90000"/>
          </a:bodyPr>
          <a:lstStyle/>
          <a:p>
            <a:r>
              <a:rPr lang="en-US" dirty="0"/>
              <a:t>Maundy Thursday – john 13</a:t>
            </a:r>
          </a:p>
        </p:txBody>
      </p:sp>
      <p:sp>
        <p:nvSpPr>
          <p:cNvPr id="3" name="Content Placeholder 2">
            <a:extLst>
              <a:ext uri="{FF2B5EF4-FFF2-40B4-BE49-F238E27FC236}">
                <a16:creationId xmlns:a16="http://schemas.microsoft.com/office/drawing/2014/main" id="{DC7712F9-9D16-0B03-5384-E902F23582B7}"/>
              </a:ext>
            </a:extLst>
          </p:cNvPr>
          <p:cNvSpPr>
            <a:spLocks noGrp="1"/>
          </p:cNvSpPr>
          <p:nvPr>
            <p:ph idx="1"/>
          </p:nvPr>
        </p:nvSpPr>
        <p:spPr>
          <a:xfrm>
            <a:off x="-1" y="628153"/>
            <a:ext cx="12192001" cy="6229847"/>
          </a:xfrm>
        </p:spPr>
        <p:txBody>
          <a:bodyPr>
            <a:normAutofit/>
          </a:bodyPr>
          <a:lstStyle/>
          <a:p>
            <a:r>
              <a:rPr lang="en-US" sz="4800" b="1" i="0" baseline="30000" dirty="0">
                <a:solidFill>
                  <a:srgbClr val="000000"/>
                </a:solidFill>
                <a:effectLst/>
                <a:latin typeface="system-ui"/>
              </a:rPr>
              <a:t>36 </a:t>
            </a:r>
            <a:r>
              <a:rPr lang="en-US" sz="4800" b="0" i="0" dirty="0">
                <a:solidFill>
                  <a:srgbClr val="000000"/>
                </a:solidFill>
                <a:effectLst/>
                <a:latin typeface="system-ui"/>
              </a:rPr>
              <a:t>Simon Peter *said to Him, “Lord, where are You going?” Jesus answered, “Where I go, you cannot follow Me now; but you will follow later.” </a:t>
            </a:r>
            <a:r>
              <a:rPr lang="en-US" sz="4800" b="1" i="0" baseline="30000" dirty="0">
                <a:solidFill>
                  <a:srgbClr val="000000"/>
                </a:solidFill>
                <a:effectLst/>
                <a:latin typeface="system-ui"/>
              </a:rPr>
              <a:t>37 </a:t>
            </a:r>
            <a:r>
              <a:rPr lang="en-US" sz="4800" b="0" i="0" dirty="0">
                <a:solidFill>
                  <a:srgbClr val="000000"/>
                </a:solidFill>
                <a:effectLst/>
                <a:latin typeface="system-ui"/>
              </a:rPr>
              <a:t>Peter *said to Him, “Lord, why can I not follow You right now? I will lay down my life for You.” </a:t>
            </a:r>
            <a:r>
              <a:rPr lang="en-US" sz="4800" b="1" i="0" baseline="30000" dirty="0">
                <a:solidFill>
                  <a:srgbClr val="000000"/>
                </a:solidFill>
                <a:effectLst/>
                <a:latin typeface="system-ui"/>
              </a:rPr>
              <a:t>38 </a:t>
            </a:r>
            <a:r>
              <a:rPr lang="en-US" sz="4800" b="0" i="0" dirty="0">
                <a:solidFill>
                  <a:srgbClr val="000000"/>
                </a:solidFill>
                <a:effectLst/>
                <a:latin typeface="system-ui"/>
              </a:rPr>
              <a:t>Jesus *answered, “Will you lay down your life for Me? Truly, truly, I say to you, a rooster will not crow until you deny Me three times.</a:t>
            </a:r>
            <a:endParaRPr lang="en-US" sz="4800" dirty="0"/>
          </a:p>
        </p:txBody>
      </p:sp>
    </p:spTree>
    <p:extLst>
      <p:ext uri="{BB962C8B-B14F-4D97-AF65-F5344CB8AC3E}">
        <p14:creationId xmlns:p14="http://schemas.microsoft.com/office/powerpoint/2010/main" val="22245612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42C57-B62C-7B8A-834D-4833153586CD}"/>
              </a:ext>
            </a:extLst>
          </p:cNvPr>
          <p:cNvSpPr>
            <a:spLocks noGrp="1"/>
          </p:cNvSpPr>
          <p:nvPr>
            <p:ph type="title"/>
          </p:nvPr>
        </p:nvSpPr>
        <p:spPr>
          <a:xfrm>
            <a:off x="-1" y="0"/>
            <a:ext cx="6774511" cy="628153"/>
          </a:xfrm>
        </p:spPr>
        <p:txBody>
          <a:bodyPr>
            <a:normAutofit fontScale="90000"/>
          </a:bodyPr>
          <a:lstStyle/>
          <a:p>
            <a:r>
              <a:rPr lang="en-US" dirty="0"/>
              <a:t>Maundy Thursday – john 13</a:t>
            </a:r>
          </a:p>
        </p:txBody>
      </p:sp>
      <p:sp>
        <p:nvSpPr>
          <p:cNvPr id="3" name="Content Placeholder 2">
            <a:extLst>
              <a:ext uri="{FF2B5EF4-FFF2-40B4-BE49-F238E27FC236}">
                <a16:creationId xmlns:a16="http://schemas.microsoft.com/office/drawing/2014/main" id="{DC7712F9-9D16-0B03-5384-E902F23582B7}"/>
              </a:ext>
            </a:extLst>
          </p:cNvPr>
          <p:cNvSpPr>
            <a:spLocks noGrp="1"/>
          </p:cNvSpPr>
          <p:nvPr>
            <p:ph idx="1"/>
          </p:nvPr>
        </p:nvSpPr>
        <p:spPr>
          <a:xfrm>
            <a:off x="-1" y="628153"/>
            <a:ext cx="12192001" cy="6229847"/>
          </a:xfrm>
        </p:spPr>
        <p:txBody>
          <a:bodyPr>
            <a:normAutofit/>
          </a:bodyPr>
          <a:lstStyle/>
          <a:p>
            <a:pPr marL="0" indent="0">
              <a:buNone/>
            </a:pPr>
            <a:r>
              <a:rPr lang="en-US" b="1" u="sng" dirty="0"/>
              <a:t>Bible Study Tool: S.P.E.C.K.</a:t>
            </a:r>
          </a:p>
          <a:p>
            <a:pPr marL="0" marR="0">
              <a:lnSpc>
                <a:spcPct val="107000"/>
              </a:lnSpc>
              <a:spcBef>
                <a:spcPts val="0"/>
              </a:spcBef>
              <a:spcAft>
                <a:spcPts val="800"/>
              </a:spcAft>
            </a:pPr>
            <a:r>
              <a:rPr lang="en-US" sz="2800" b="1" u="sng" kern="100" dirty="0">
                <a:effectLst/>
                <a:latin typeface="Calibri" panose="020F0502020204030204" pitchFamily="34" charset="0"/>
                <a:ea typeface="Calibri" panose="020F0502020204030204" pitchFamily="34" charset="0"/>
                <a:cs typeface="Times New Roman" panose="02020603050405020304" pitchFamily="18" charset="0"/>
              </a:rPr>
              <a:t>S. – Sin to confess / avoid:</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In the passage, does God say something about sin? Is there a sin to confess? Is there a sin that I should avoid?</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800" b="1" u="sng" kern="100" dirty="0">
                <a:effectLst/>
                <a:latin typeface="Calibri" panose="020F0502020204030204" pitchFamily="34" charset="0"/>
                <a:ea typeface="Calibri" panose="020F0502020204030204" pitchFamily="34" charset="0"/>
                <a:cs typeface="Times New Roman" panose="02020603050405020304" pitchFamily="18" charset="0"/>
              </a:rPr>
              <a:t>P. – Promise to keep:</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Does God communicate a promise for me to claim?  </a:t>
            </a:r>
          </a:p>
          <a:p>
            <a:pPr marL="0" marR="0">
              <a:lnSpc>
                <a:spcPct val="107000"/>
              </a:lnSpc>
              <a:spcBef>
                <a:spcPts val="0"/>
              </a:spcBef>
              <a:spcAft>
                <a:spcPts val="800"/>
              </a:spcAft>
            </a:pPr>
            <a:r>
              <a:rPr lang="en-US" sz="2800" b="1" u="sng" kern="100" dirty="0">
                <a:effectLst/>
                <a:latin typeface="Calibri" panose="020F0502020204030204" pitchFamily="34" charset="0"/>
                <a:ea typeface="Calibri" panose="020F0502020204030204" pitchFamily="34" charset="0"/>
                <a:cs typeface="Times New Roman" panose="02020603050405020304" pitchFamily="18" charset="0"/>
              </a:rPr>
              <a:t>E. – Example to follow:</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Do I find people in this passage that give a good role model? What character traits and which actions are good? Which are not good?  </a:t>
            </a:r>
          </a:p>
          <a:p>
            <a:pPr marL="0" marR="0">
              <a:lnSpc>
                <a:spcPct val="107000"/>
              </a:lnSpc>
              <a:spcBef>
                <a:spcPts val="0"/>
              </a:spcBef>
              <a:spcAft>
                <a:spcPts val="800"/>
              </a:spcAft>
            </a:pPr>
            <a:r>
              <a:rPr lang="en-US" sz="2800" b="1" u="sng" kern="100" dirty="0">
                <a:effectLst/>
                <a:latin typeface="Calibri" panose="020F0502020204030204" pitchFamily="34" charset="0"/>
                <a:ea typeface="Calibri" panose="020F0502020204030204" pitchFamily="34" charset="0"/>
                <a:cs typeface="Times New Roman" panose="02020603050405020304" pitchFamily="18" charset="0"/>
              </a:rPr>
              <a:t>C. – Command to obey: </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Are there any specific commands given for me to follow. What does God want me to apply to my life today and this week so that I develop Godly character and habits? </a:t>
            </a:r>
          </a:p>
          <a:p>
            <a:pPr marL="0" marR="0">
              <a:lnSpc>
                <a:spcPct val="107000"/>
              </a:lnSpc>
              <a:spcBef>
                <a:spcPts val="0"/>
              </a:spcBef>
              <a:spcAft>
                <a:spcPts val="800"/>
              </a:spcAft>
            </a:pPr>
            <a:r>
              <a:rPr lang="en-US" sz="2800" b="1" u="sng" dirty="0">
                <a:effectLst/>
                <a:latin typeface="Calibri" panose="020F0502020204030204" pitchFamily="34" charset="0"/>
                <a:ea typeface="Calibri" panose="020F0502020204030204" pitchFamily="34" charset="0"/>
                <a:cs typeface="Times New Roman" panose="02020603050405020304" pitchFamily="18" charset="0"/>
              </a:rPr>
              <a:t>K. – Knowledge about God:</a:t>
            </a:r>
            <a:r>
              <a:rPr lang="en-US" sz="2800" dirty="0">
                <a:effectLst/>
                <a:latin typeface="Calibri" panose="020F0502020204030204" pitchFamily="34" charset="0"/>
                <a:ea typeface="Calibri" panose="020F0502020204030204" pitchFamily="34" charset="0"/>
                <a:cs typeface="Times New Roman" panose="02020603050405020304" pitchFamily="18" charset="0"/>
              </a:rPr>
              <a:t> What does this passage tell me about God or about Jesus Christ or the Holy Spirit? What is God like? What are His attributes? What does He do? What does He like and dislike? What is His attitude? </a:t>
            </a:r>
            <a:endParaRPr lang="en-US" sz="3200" dirty="0"/>
          </a:p>
        </p:txBody>
      </p:sp>
    </p:spTree>
    <p:extLst>
      <p:ext uri="{BB962C8B-B14F-4D97-AF65-F5344CB8AC3E}">
        <p14:creationId xmlns:p14="http://schemas.microsoft.com/office/powerpoint/2010/main" val="3890220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1">
                <a:tint val="75000"/>
                <a:shade val="58000"/>
                <a:satMod val="120000"/>
              </a:schemeClr>
              <a:schemeClr val="bg1">
                <a:tint val="50000"/>
                <a:shade val="96000"/>
              </a:schemeClr>
            </a:duotone>
          </a:blip>
          <a:tile tx="0" ty="0" sx="100000" sy="100000" flip="none" algn="tl"/>
        </a:blipFill>
        <a:effectLst/>
      </p:bgPr>
    </p:bg>
    <p:spTree>
      <p:nvGrpSpPr>
        <p:cNvPr id="1" name=""/>
        <p:cNvGrpSpPr/>
        <p:nvPr/>
      </p:nvGrpSpPr>
      <p:grpSpPr>
        <a:xfrm>
          <a:off x="0" y="0"/>
          <a:ext cx="0" cy="0"/>
          <a:chOff x="0" y="0"/>
          <a:chExt cx="0" cy="0"/>
        </a:xfrm>
      </p:grpSpPr>
      <p:sp useBgFill="1">
        <p:nvSpPr>
          <p:cNvPr id="1048" name="Rectangle 1047">
            <a:extLst>
              <a:ext uri="{FF2B5EF4-FFF2-40B4-BE49-F238E27FC236}">
                <a16:creationId xmlns:a16="http://schemas.microsoft.com/office/drawing/2014/main" id="{0E2D3DCD-4716-40AA-90C0-6F2F9F116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1"/>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50" name="Rectangle 1049">
            <a:extLst>
              <a:ext uri="{FF2B5EF4-FFF2-40B4-BE49-F238E27FC236}">
                <a16:creationId xmlns:a16="http://schemas.microsoft.com/office/drawing/2014/main" id="{037BACED-9574-4AAE-9D04-5100308350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4225845"/>
            <a:ext cx="12192000" cy="2610465"/>
          </a:xfrm>
          <a:prstGeom prst="rect">
            <a:avLst/>
          </a:prstGeom>
          <a:solidFill>
            <a:schemeClr val="bg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utoShape 4" descr="Holy Week - Maundy Thursday Service - Cumberland Heights">
            <a:extLst>
              <a:ext uri="{FF2B5EF4-FFF2-40B4-BE49-F238E27FC236}">
                <a16:creationId xmlns:a16="http://schemas.microsoft.com/office/drawing/2014/main" id="{3F8B9E69-0E10-9BC2-FC05-7EED5B9DA665}"/>
              </a:ext>
            </a:extLst>
          </p:cNvPr>
          <p:cNvSpPr>
            <a:spLocks noGrp="1" noChangeAspect="1" noChangeArrowheads="1"/>
          </p:cNvSpPr>
          <p:nvPr>
            <p:ph type="subTitle" idx="1"/>
          </p:nvPr>
        </p:nvSpPr>
        <p:spPr bwMode="auto">
          <a:xfrm>
            <a:off x="2551494" y="6924870"/>
            <a:ext cx="7721269" cy="329858"/>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numCol="1" anchorCtr="0" compatLnSpc="1">
            <a:prstTxWarp prst="textNoShape">
              <a:avLst/>
            </a:prstTxWarp>
            <a:normAutofit fontScale="92500" lnSpcReduction="10000"/>
          </a:bodyPr>
          <a:lstStyle/>
          <a:p>
            <a:endParaRPr lang="en-US" sz="2000" dirty="0">
              <a:solidFill>
                <a:srgbClr val="FFFFFF"/>
              </a:solidFill>
            </a:endParaRPr>
          </a:p>
        </p:txBody>
      </p:sp>
      <p:pic>
        <p:nvPicPr>
          <p:cNvPr id="1026" name="Picture 2" descr="Maundy Thursday - North American Lutheran Church">
            <a:extLst>
              <a:ext uri="{FF2B5EF4-FFF2-40B4-BE49-F238E27FC236}">
                <a16:creationId xmlns:a16="http://schemas.microsoft.com/office/drawing/2014/main" id="{43D4F8A5-CD9A-9885-D09B-D018AC16B91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8956" b="17764"/>
          <a:stretch/>
        </p:blipFill>
        <p:spPr bwMode="auto">
          <a:xfrm>
            <a:off x="20" y="10"/>
            <a:ext cx="12191980" cy="4243361"/>
          </a:xfrm>
          <a:prstGeom prst="rect">
            <a:avLst/>
          </a:prstGeom>
          <a:noFill/>
          <a:extLst>
            <a:ext uri="{909E8E84-426E-40DD-AFC4-6F175D3DCCD1}">
              <a14:hiddenFill xmlns:a14="http://schemas.microsoft.com/office/drawing/2010/main">
                <a:solidFill>
                  <a:srgbClr val="FFFFFF"/>
                </a:solidFill>
              </a14:hiddenFill>
            </a:ext>
          </a:extLst>
        </p:spPr>
      </p:pic>
      <p:sp>
        <p:nvSpPr>
          <p:cNvPr id="10" name="AutoShape 10">
            <a:extLst>
              <a:ext uri="{FF2B5EF4-FFF2-40B4-BE49-F238E27FC236}">
                <a16:creationId xmlns:a16="http://schemas.microsoft.com/office/drawing/2014/main" id="{F73E31F8-4812-89B0-E3BB-7138713E594C}"/>
              </a:ext>
            </a:extLst>
          </p:cNvPr>
          <p:cNvSpPr>
            <a:spLocks noChangeAspect="1" noChangeArrowheads="1"/>
          </p:cNvSpPr>
          <p:nvPr/>
        </p:nvSpPr>
        <p:spPr bwMode="auto">
          <a:xfrm>
            <a:off x="6278880" y="32765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40" name="Picture 16" descr="Maundy-Thursday-Holy-Week-Sermon-Graphic - Ministry Pass">
            <a:extLst>
              <a:ext uri="{FF2B5EF4-FFF2-40B4-BE49-F238E27FC236}">
                <a16:creationId xmlns:a16="http://schemas.microsoft.com/office/drawing/2014/main" id="{0FB72C7B-082F-FA99-BC07-155AA18EE5A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07195" y="3148230"/>
            <a:ext cx="6543369" cy="36880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6003785"/>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0E926-35F1-71F9-EF12-E6582FF4CF83}"/>
              </a:ext>
            </a:extLst>
          </p:cNvPr>
          <p:cNvSpPr>
            <a:spLocks noGrp="1"/>
          </p:cNvSpPr>
          <p:nvPr>
            <p:ph type="title"/>
          </p:nvPr>
        </p:nvSpPr>
        <p:spPr/>
        <p:txBody>
          <a:bodyPr/>
          <a:lstStyle/>
          <a:p>
            <a:r>
              <a:rPr lang="en-US" dirty="0"/>
              <a:t>Maundy</a:t>
            </a:r>
          </a:p>
        </p:txBody>
      </p:sp>
      <p:sp>
        <p:nvSpPr>
          <p:cNvPr id="3" name="Content Placeholder 2">
            <a:extLst>
              <a:ext uri="{FF2B5EF4-FFF2-40B4-BE49-F238E27FC236}">
                <a16:creationId xmlns:a16="http://schemas.microsoft.com/office/drawing/2014/main" id="{BD4FD87F-9967-5256-6550-42C231DA946C}"/>
              </a:ext>
            </a:extLst>
          </p:cNvPr>
          <p:cNvSpPr>
            <a:spLocks noGrp="1"/>
          </p:cNvSpPr>
          <p:nvPr>
            <p:ph idx="1"/>
          </p:nvPr>
        </p:nvSpPr>
        <p:spPr/>
        <p:txBody>
          <a:bodyPr>
            <a:normAutofit/>
          </a:bodyPr>
          <a:lstStyle/>
          <a:p>
            <a:pPr marL="0" marR="0">
              <a:spcBef>
                <a:spcPts val="0"/>
              </a:spcBef>
              <a:spcAft>
                <a:spcPts val="0"/>
              </a:spcAft>
            </a:pPr>
            <a:r>
              <a:rPr lang="en-US" sz="3200" b="1" dirty="0">
                <a:solidFill>
                  <a:srgbClr val="000000"/>
                </a:solidFill>
                <a:effectLst/>
                <a:latin typeface="Segoe UI" panose="020B0502040204020203" pitchFamily="34" charset="0"/>
                <a:ea typeface="Times New Roman" panose="02020603050405020304" pitchFamily="18" charset="0"/>
              </a:rPr>
              <a:t>Maundy Thursday</a:t>
            </a:r>
            <a:endParaRPr lang="en-US" sz="3200" b="1"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3200" b="0" u="sng" dirty="0">
                <a:solidFill>
                  <a:srgbClr val="000000"/>
                </a:solidFill>
                <a:effectLst/>
                <a:latin typeface="Segoe UI" panose="020B0502040204020203" pitchFamily="34" charset="0"/>
                <a:ea typeface="Times New Roman" panose="02020603050405020304" pitchFamily="18" charset="0"/>
              </a:rPr>
              <a:t>Maundy</a:t>
            </a:r>
            <a:r>
              <a:rPr lang="en-US" sz="3200" b="0" dirty="0">
                <a:solidFill>
                  <a:srgbClr val="000000"/>
                </a:solidFill>
                <a:effectLst/>
                <a:latin typeface="Segoe UI" panose="020B0502040204020203" pitchFamily="34" charset="0"/>
                <a:ea typeface="Times New Roman" panose="02020603050405020304" pitchFamily="18" charset="0"/>
              </a:rPr>
              <a:t> comes from the Latin word ”</a:t>
            </a:r>
            <a:r>
              <a:rPr lang="en-US" sz="3200" b="0" dirty="0" err="1">
                <a:solidFill>
                  <a:srgbClr val="000000"/>
                </a:solidFill>
                <a:effectLst/>
                <a:latin typeface="Segoe UI" panose="020B0502040204020203" pitchFamily="34" charset="0"/>
                <a:ea typeface="Times New Roman" panose="02020603050405020304" pitchFamily="18" charset="0"/>
              </a:rPr>
              <a:t>mandatum</a:t>
            </a:r>
            <a:r>
              <a:rPr lang="en-US" sz="3200" b="0" dirty="0">
                <a:solidFill>
                  <a:srgbClr val="000000"/>
                </a:solidFill>
                <a:effectLst/>
                <a:latin typeface="Segoe UI" panose="020B0502040204020203" pitchFamily="34" charset="0"/>
                <a:ea typeface="Times New Roman" panose="02020603050405020304" pitchFamily="18" charset="0"/>
              </a:rPr>
              <a:t>” which means Command (Like </a:t>
            </a:r>
            <a:r>
              <a:rPr lang="en-US" sz="3200" b="0" i="1" u="sng" dirty="0">
                <a:solidFill>
                  <a:srgbClr val="000000"/>
                </a:solidFill>
                <a:effectLst/>
                <a:latin typeface="Segoe UI" panose="020B0502040204020203" pitchFamily="34" charset="0"/>
                <a:ea typeface="Times New Roman" panose="02020603050405020304" pitchFamily="18" charset="0"/>
              </a:rPr>
              <a:t>Mand</a:t>
            </a:r>
            <a:r>
              <a:rPr lang="en-US" sz="3200" b="0" dirty="0">
                <a:solidFill>
                  <a:srgbClr val="000000"/>
                </a:solidFill>
                <a:effectLst/>
                <a:latin typeface="Segoe UI" panose="020B0502040204020203" pitchFamily="34" charset="0"/>
                <a:ea typeface="Times New Roman" panose="02020603050405020304" pitchFamily="18" charset="0"/>
              </a:rPr>
              <a:t>ate)</a:t>
            </a:r>
            <a:endParaRPr lang="en-US" sz="3200" b="1"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3200" b="0" dirty="0">
                <a:solidFill>
                  <a:srgbClr val="000000"/>
                </a:solidFill>
                <a:effectLst/>
                <a:latin typeface="Segoe UI" panose="020B0502040204020203" pitchFamily="34" charset="0"/>
                <a:ea typeface="Times New Roman" panose="02020603050405020304" pitchFamily="18" charset="0"/>
              </a:rPr>
              <a:t>What is the command given on the day before Good Friday?</a:t>
            </a:r>
          </a:p>
          <a:p>
            <a:pPr marL="0" marR="0">
              <a:spcBef>
                <a:spcPts val="0"/>
              </a:spcBef>
              <a:spcAft>
                <a:spcPts val="0"/>
              </a:spcAft>
            </a:pPr>
            <a:r>
              <a:rPr lang="en-US" sz="3200" dirty="0">
                <a:solidFill>
                  <a:srgbClr val="000000"/>
                </a:solidFill>
                <a:latin typeface="Segoe UI" panose="020B0502040204020203" pitchFamily="34" charset="0"/>
                <a:ea typeface="Times New Roman" panose="02020603050405020304" pitchFamily="18" charset="0"/>
              </a:rPr>
              <a:t>Celebration of the events prior to the crucifixion of </a:t>
            </a:r>
            <a:r>
              <a:rPr lang="en-US" sz="3200" dirty="0" err="1">
                <a:solidFill>
                  <a:srgbClr val="000000"/>
                </a:solidFill>
                <a:latin typeface="Segoe UI" panose="020B0502040204020203" pitchFamily="34" charset="0"/>
                <a:ea typeface="Times New Roman" panose="02020603050405020304" pitchFamily="18" charset="0"/>
              </a:rPr>
              <a:t>Jesys</a:t>
            </a:r>
            <a:r>
              <a:rPr lang="en-US" sz="3200" dirty="0">
                <a:solidFill>
                  <a:srgbClr val="000000"/>
                </a:solidFill>
                <a:latin typeface="Segoe UI" panose="020B0502040204020203" pitchFamily="34" charset="0"/>
                <a:ea typeface="Times New Roman" panose="02020603050405020304" pitchFamily="18" charset="0"/>
              </a:rPr>
              <a:t> in John 13:1-38</a:t>
            </a:r>
            <a:endParaRPr lang="en-US"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41828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42C57-B62C-7B8A-834D-4833153586CD}"/>
              </a:ext>
            </a:extLst>
          </p:cNvPr>
          <p:cNvSpPr>
            <a:spLocks noGrp="1"/>
          </p:cNvSpPr>
          <p:nvPr>
            <p:ph type="title"/>
          </p:nvPr>
        </p:nvSpPr>
        <p:spPr>
          <a:xfrm>
            <a:off x="-1" y="0"/>
            <a:ext cx="6774511" cy="628153"/>
          </a:xfrm>
        </p:spPr>
        <p:txBody>
          <a:bodyPr>
            <a:normAutofit fontScale="90000"/>
          </a:bodyPr>
          <a:lstStyle/>
          <a:p>
            <a:r>
              <a:rPr lang="en-US" dirty="0"/>
              <a:t>Maundy Thursday – john 13</a:t>
            </a:r>
          </a:p>
        </p:txBody>
      </p:sp>
      <p:sp>
        <p:nvSpPr>
          <p:cNvPr id="3" name="Content Placeholder 2">
            <a:extLst>
              <a:ext uri="{FF2B5EF4-FFF2-40B4-BE49-F238E27FC236}">
                <a16:creationId xmlns:a16="http://schemas.microsoft.com/office/drawing/2014/main" id="{DC7712F9-9D16-0B03-5384-E902F23582B7}"/>
              </a:ext>
            </a:extLst>
          </p:cNvPr>
          <p:cNvSpPr>
            <a:spLocks noGrp="1"/>
          </p:cNvSpPr>
          <p:nvPr>
            <p:ph idx="1"/>
          </p:nvPr>
        </p:nvSpPr>
        <p:spPr>
          <a:xfrm>
            <a:off x="-1" y="628153"/>
            <a:ext cx="12192001" cy="6229847"/>
          </a:xfrm>
        </p:spPr>
        <p:txBody>
          <a:bodyPr>
            <a:normAutofit lnSpcReduction="10000"/>
          </a:bodyPr>
          <a:lstStyle/>
          <a:p>
            <a:pPr algn="l"/>
            <a:r>
              <a:rPr lang="en-US" sz="4000" b="1" i="0" dirty="0">
                <a:solidFill>
                  <a:srgbClr val="000000"/>
                </a:solidFill>
                <a:effectLst/>
                <a:latin typeface="system-ui"/>
              </a:rPr>
              <a:t>The Lord’s Supper</a:t>
            </a:r>
          </a:p>
          <a:p>
            <a:pPr algn="l"/>
            <a:r>
              <a:rPr lang="en-US" sz="4000" b="1" i="0" dirty="0">
                <a:solidFill>
                  <a:srgbClr val="000000"/>
                </a:solidFill>
                <a:effectLst/>
                <a:latin typeface="system-ui"/>
              </a:rPr>
              <a:t>13:1 </a:t>
            </a:r>
            <a:r>
              <a:rPr lang="en-US" sz="4000" b="0" i="0" dirty="0">
                <a:solidFill>
                  <a:srgbClr val="000000"/>
                </a:solidFill>
                <a:effectLst/>
                <a:latin typeface="system-ui"/>
              </a:rPr>
              <a:t>Now before the Feast of the Passover, Jesus knowing that His hour had come that He would depart out of this world to the Father, having loved His own who were in the world, He loved them </a:t>
            </a:r>
            <a:r>
              <a:rPr lang="en-US" sz="4000" b="0" i="0" baseline="30000" dirty="0">
                <a:solidFill>
                  <a:srgbClr val="000000"/>
                </a:solidFill>
                <a:effectLst/>
                <a:latin typeface="system-ui"/>
              </a:rPr>
              <a:t>[</a:t>
            </a:r>
            <a:r>
              <a:rPr lang="en-US" sz="4000" b="0" i="0" baseline="30000" dirty="0">
                <a:solidFill>
                  <a:srgbClr val="4A4A4A"/>
                </a:solidFill>
                <a:effectLst/>
                <a:latin typeface="system-ui"/>
                <a:hlinkClick r:id="rId2" tooltip="See footnote a"/>
              </a:rPr>
              <a:t>a</a:t>
            </a:r>
            <a:r>
              <a:rPr lang="en-US" sz="4000" b="0" i="0" baseline="30000" dirty="0">
                <a:solidFill>
                  <a:srgbClr val="000000"/>
                </a:solidFill>
                <a:effectLst/>
                <a:latin typeface="system-ui"/>
              </a:rPr>
              <a:t>]</a:t>
            </a:r>
            <a:r>
              <a:rPr lang="en-US" sz="4000" b="0" i="0" dirty="0">
                <a:solidFill>
                  <a:srgbClr val="000000"/>
                </a:solidFill>
                <a:effectLst/>
                <a:latin typeface="system-ui"/>
              </a:rPr>
              <a:t>to the end. </a:t>
            </a:r>
            <a:r>
              <a:rPr lang="en-US" sz="4000" b="1" i="0" baseline="30000" dirty="0">
                <a:solidFill>
                  <a:srgbClr val="000000"/>
                </a:solidFill>
                <a:effectLst/>
                <a:latin typeface="system-ui"/>
              </a:rPr>
              <a:t>2 </a:t>
            </a:r>
            <a:r>
              <a:rPr lang="en-US" sz="4000" b="0" i="0" dirty="0">
                <a:solidFill>
                  <a:srgbClr val="000000"/>
                </a:solidFill>
                <a:effectLst/>
                <a:latin typeface="system-ui"/>
              </a:rPr>
              <a:t>And during supper, the devil having already put into the heart of Judas Iscariot, </a:t>
            </a:r>
            <a:r>
              <a:rPr lang="en-US" sz="4000" b="0" i="1" dirty="0">
                <a:solidFill>
                  <a:srgbClr val="000000"/>
                </a:solidFill>
                <a:effectLst/>
                <a:latin typeface="system-ui"/>
              </a:rPr>
              <a:t>the son</a:t>
            </a:r>
            <a:r>
              <a:rPr lang="en-US" sz="4000" b="0" i="0" dirty="0">
                <a:solidFill>
                  <a:srgbClr val="000000"/>
                </a:solidFill>
                <a:effectLst/>
                <a:latin typeface="system-ui"/>
              </a:rPr>
              <a:t> of Simon, to betray Him, </a:t>
            </a:r>
            <a:r>
              <a:rPr lang="en-US" sz="4000" b="1" i="0" baseline="30000" dirty="0">
                <a:solidFill>
                  <a:srgbClr val="000000"/>
                </a:solidFill>
                <a:effectLst/>
                <a:latin typeface="system-ui"/>
              </a:rPr>
              <a:t>3 </a:t>
            </a:r>
            <a:r>
              <a:rPr lang="en-US" sz="4000" b="0" i="1" dirty="0">
                <a:solidFill>
                  <a:srgbClr val="000000"/>
                </a:solidFill>
                <a:effectLst/>
                <a:latin typeface="system-ui"/>
              </a:rPr>
              <a:t>Jesus</a:t>
            </a:r>
            <a:r>
              <a:rPr lang="en-US" sz="4000" b="0" i="0" dirty="0">
                <a:solidFill>
                  <a:srgbClr val="000000"/>
                </a:solidFill>
                <a:effectLst/>
                <a:latin typeface="system-ui"/>
              </a:rPr>
              <a:t>, knowing that the Father had given all things into His hands, and that He had come forth from God and was going back to God, </a:t>
            </a:r>
            <a:r>
              <a:rPr lang="en-US" sz="4000" b="1" i="0" baseline="30000" dirty="0">
                <a:solidFill>
                  <a:srgbClr val="000000"/>
                </a:solidFill>
                <a:effectLst/>
                <a:latin typeface="system-ui"/>
              </a:rPr>
              <a:t>4 </a:t>
            </a:r>
            <a:r>
              <a:rPr lang="en-US" sz="4000" b="0" i="0" dirty="0">
                <a:solidFill>
                  <a:srgbClr val="000000"/>
                </a:solidFill>
                <a:effectLst/>
                <a:latin typeface="system-ui"/>
              </a:rPr>
              <a:t>*got up from supper, and *laid aside His garments; and taking a towel, He tied it around Himself.</a:t>
            </a:r>
          </a:p>
          <a:p>
            <a:endParaRPr lang="en-US" dirty="0"/>
          </a:p>
        </p:txBody>
      </p:sp>
    </p:spTree>
    <p:extLst>
      <p:ext uri="{BB962C8B-B14F-4D97-AF65-F5344CB8AC3E}">
        <p14:creationId xmlns:p14="http://schemas.microsoft.com/office/powerpoint/2010/main" val="4165096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42C57-B62C-7B8A-834D-4833153586CD}"/>
              </a:ext>
            </a:extLst>
          </p:cNvPr>
          <p:cNvSpPr>
            <a:spLocks noGrp="1"/>
          </p:cNvSpPr>
          <p:nvPr>
            <p:ph type="title"/>
          </p:nvPr>
        </p:nvSpPr>
        <p:spPr>
          <a:xfrm>
            <a:off x="-1" y="0"/>
            <a:ext cx="6774511" cy="628153"/>
          </a:xfrm>
        </p:spPr>
        <p:txBody>
          <a:bodyPr>
            <a:normAutofit fontScale="90000"/>
          </a:bodyPr>
          <a:lstStyle/>
          <a:p>
            <a:r>
              <a:rPr lang="en-US" dirty="0"/>
              <a:t>Maundy Thursday – john 13</a:t>
            </a:r>
          </a:p>
        </p:txBody>
      </p:sp>
      <p:sp>
        <p:nvSpPr>
          <p:cNvPr id="3" name="Content Placeholder 2">
            <a:extLst>
              <a:ext uri="{FF2B5EF4-FFF2-40B4-BE49-F238E27FC236}">
                <a16:creationId xmlns:a16="http://schemas.microsoft.com/office/drawing/2014/main" id="{DC7712F9-9D16-0B03-5384-E902F23582B7}"/>
              </a:ext>
            </a:extLst>
          </p:cNvPr>
          <p:cNvSpPr>
            <a:spLocks noGrp="1"/>
          </p:cNvSpPr>
          <p:nvPr>
            <p:ph idx="1"/>
          </p:nvPr>
        </p:nvSpPr>
        <p:spPr>
          <a:xfrm>
            <a:off x="-1" y="628153"/>
            <a:ext cx="12192001" cy="6229847"/>
          </a:xfrm>
        </p:spPr>
        <p:txBody>
          <a:bodyPr>
            <a:normAutofit lnSpcReduction="10000"/>
          </a:bodyPr>
          <a:lstStyle/>
          <a:p>
            <a:pPr algn="l"/>
            <a:r>
              <a:rPr lang="en-US" sz="3500" b="1" i="0" dirty="0">
                <a:solidFill>
                  <a:srgbClr val="000000"/>
                </a:solidFill>
                <a:effectLst/>
                <a:latin typeface="system-ui"/>
              </a:rPr>
              <a:t>Jesus Washes the Disciples’ Feet</a:t>
            </a:r>
          </a:p>
          <a:p>
            <a:pPr algn="l"/>
            <a:r>
              <a:rPr lang="en-US" sz="3500" b="1" i="0" baseline="30000" dirty="0">
                <a:solidFill>
                  <a:srgbClr val="000000"/>
                </a:solidFill>
                <a:effectLst/>
                <a:latin typeface="system-ui"/>
              </a:rPr>
              <a:t>5 </a:t>
            </a:r>
            <a:r>
              <a:rPr lang="en-US" sz="3500" b="0" i="0" dirty="0">
                <a:solidFill>
                  <a:srgbClr val="000000"/>
                </a:solidFill>
                <a:effectLst/>
                <a:latin typeface="system-ui"/>
              </a:rPr>
              <a:t>Then He *poured water into the washbasin, and began to wash the disciples’ feet and to wipe them with the towel which He had tied around </a:t>
            </a:r>
            <a:r>
              <a:rPr lang="en-US" sz="3500" b="0" i="1" dirty="0">
                <a:solidFill>
                  <a:srgbClr val="000000"/>
                </a:solidFill>
                <a:effectLst/>
                <a:latin typeface="system-ui"/>
              </a:rPr>
              <a:t>Himself</a:t>
            </a:r>
            <a:r>
              <a:rPr lang="en-US" sz="3500" b="0" i="0" dirty="0">
                <a:solidFill>
                  <a:srgbClr val="000000"/>
                </a:solidFill>
                <a:effectLst/>
                <a:latin typeface="system-ui"/>
              </a:rPr>
              <a:t>. </a:t>
            </a:r>
            <a:r>
              <a:rPr lang="en-US" sz="3500" b="1" i="0" baseline="30000" dirty="0">
                <a:solidFill>
                  <a:srgbClr val="000000"/>
                </a:solidFill>
                <a:effectLst/>
                <a:latin typeface="system-ui"/>
              </a:rPr>
              <a:t>6 </a:t>
            </a:r>
            <a:r>
              <a:rPr lang="en-US" sz="3500" b="0" i="0" dirty="0">
                <a:solidFill>
                  <a:srgbClr val="000000"/>
                </a:solidFill>
                <a:effectLst/>
                <a:latin typeface="system-ui"/>
              </a:rPr>
              <a:t>So He *came to Simon Peter. He *said to Him, “Lord, are You going to wash my feet?” </a:t>
            </a:r>
            <a:r>
              <a:rPr lang="en-US" sz="3500" b="1" i="0" baseline="30000" dirty="0">
                <a:solidFill>
                  <a:srgbClr val="000000"/>
                </a:solidFill>
                <a:effectLst/>
                <a:latin typeface="system-ui"/>
              </a:rPr>
              <a:t>7 </a:t>
            </a:r>
            <a:r>
              <a:rPr lang="en-US" sz="3500" b="0" i="0" dirty="0">
                <a:solidFill>
                  <a:srgbClr val="000000"/>
                </a:solidFill>
                <a:effectLst/>
                <a:latin typeface="system-ui"/>
              </a:rPr>
              <a:t>Jesus answered and said to him, “What I am doing you do not realize now, but you will understand afterwards.” </a:t>
            </a:r>
            <a:r>
              <a:rPr lang="en-US" sz="3500" b="1" i="0" baseline="30000" dirty="0">
                <a:solidFill>
                  <a:srgbClr val="000000"/>
                </a:solidFill>
                <a:effectLst/>
                <a:latin typeface="system-ui"/>
              </a:rPr>
              <a:t>8 </a:t>
            </a:r>
            <a:r>
              <a:rPr lang="en-US" sz="3500" b="0" i="0" dirty="0">
                <a:solidFill>
                  <a:srgbClr val="000000"/>
                </a:solidFill>
                <a:effectLst/>
                <a:latin typeface="system-ui"/>
              </a:rPr>
              <a:t>Peter *said to Him, “You will never wash my feet—ever!” Jesus answered him, “If I do not wash you, you have no part with Me.” </a:t>
            </a:r>
            <a:r>
              <a:rPr lang="en-US" sz="3500" b="1" i="0" baseline="30000" dirty="0">
                <a:solidFill>
                  <a:srgbClr val="000000"/>
                </a:solidFill>
                <a:effectLst/>
                <a:latin typeface="system-ui"/>
              </a:rPr>
              <a:t>9 </a:t>
            </a:r>
            <a:r>
              <a:rPr lang="en-US" sz="3500" b="0" i="0" dirty="0">
                <a:solidFill>
                  <a:srgbClr val="000000"/>
                </a:solidFill>
                <a:effectLst/>
                <a:latin typeface="system-ui"/>
              </a:rPr>
              <a:t>Simon Peter *said to Him, “Lord, not only my feet, but also my hands and my head.” </a:t>
            </a:r>
            <a:r>
              <a:rPr lang="en-US" sz="3500" b="1" i="0" baseline="30000" dirty="0">
                <a:solidFill>
                  <a:srgbClr val="000000"/>
                </a:solidFill>
                <a:effectLst/>
                <a:latin typeface="system-ui"/>
              </a:rPr>
              <a:t>10 </a:t>
            </a:r>
            <a:r>
              <a:rPr lang="en-US" sz="3500" b="0" i="0" dirty="0">
                <a:solidFill>
                  <a:srgbClr val="000000"/>
                </a:solidFill>
                <a:effectLst/>
                <a:latin typeface="system-ui"/>
              </a:rPr>
              <a:t>Jesus *said to him, “He who has bathed needs only to wash his feet, but is completely clean; and you are clean, but not all </a:t>
            </a:r>
            <a:r>
              <a:rPr lang="en-US" sz="3500" b="0" i="1" dirty="0">
                <a:solidFill>
                  <a:srgbClr val="000000"/>
                </a:solidFill>
                <a:effectLst/>
                <a:latin typeface="system-ui"/>
              </a:rPr>
              <a:t>of you</a:t>
            </a:r>
            <a:r>
              <a:rPr lang="en-US" sz="3500" b="0" i="0" dirty="0">
                <a:solidFill>
                  <a:srgbClr val="000000"/>
                </a:solidFill>
                <a:effectLst/>
                <a:latin typeface="system-ui"/>
              </a:rPr>
              <a:t>.” </a:t>
            </a:r>
            <a:r>
              <a:rPr lang="en-US" sz="3500" b="1" i="0" baseline="30000" dirty="0">
                <a:solidFill>
                  <a:srgbClr val="000000"/>
                </a:solidFill>
                <a:effectLst/>
                <a:latin typeface="system-ui"/>
              </a:rPr>
              <a:t>11 </a:t>
            </a:r>
            <a:r>
              <a:rPr lang="en-US" sz="3500" b="0" i="0" dirty="0">
                <a:solidFill>
                  <a:srgbClr val="000000"/>
                </a:solidFill>
                <a:effectLst/>
                <a:latin typeface="system-ui"/>
              </a:rPr>
              <a:t>For He knew the one who was betraying Him; for this reason He said, “Not all of you are clean.”</a:t>
            </a:r>
          </a:p>
          <a:p>
            <a:endParaRPr lang="en-US" dirty="0"/>
          </a:p>
        </p:txBody>
      </p:sp>
    </p:spTree>
    <p:extLst>
      <p:ext uri="{BB962C8B-B14F-4D97-AF65-F5344CB8AC3E}">
        <p14:creationId xmlns:p14="http://schemas.microsoft.com/office/powerpoint/2010/main" val="38914673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42C57-B62C-7B8A-834D-4833153586CD}"/>
              </a:ext>
            </a:extLst>
          </p:cNvPr>
          <p:cNvSpPr>
            <a:spLocks noGrp="1"/>
          </p:cNvSpPr>
          <p:nvPr>
            <p:ph type="title"/>
          </p:nvPr>
        </p:nvSpPr>
        <p:spPr>
          <a:xfrm>
            <a:off x="-1" y="0"/>
            <a:ext cx="6774511" cy="628153"/>
          </a:xfrm>
        </p:spPr>
        <p:txBody>
          <a:bodyPr>
            <a:normAutofit fontScale="90000"/>
          </a:bodyPr>
          <a:lstStyle/>
          <a:p>
            <a:r>
              <a:rPr lang="en-US" dirty="0"/>
              <a:t>Maundy Thursday – john 13</a:t>
            </a:r>
          </a:p>
        </p:txBody>
      </p:sp>
      <p:sp>
        <p:nvSpPr>
          <p:cNvPr id="3" name="Content Placeholder 2">
            <a:extLst>
              <a:ext uri="{FF2B5EF4-FFF2-40B4-BE49-F238E27FC236}">
                <a16:creationId xmlns:a16="http://schemas.microsoft.com/office/drawing/2014/main" id="{DC7712F9-9D16-0B03-5384-E902F23582B7}"/>
              </a:ext>
            </a:extLst>
          </p:cNvPr>
          <p:cNvSpPr>
            <a:spLocks noGrp="1"/>
          </p:cNvSpPr>
          <p:nvPr>
            <p:ph idx="1"/>
          </p:nvPr>
        </p:nvSpPr>
        <p:spPr>
          <a:xfrm>
            <a:off x="-1" y="628153"/>
            <a:ext cx="12192001" cy="6229847"/>
          </a:xfrm>
        </p:spPr>
        <p:txBody>
          <a:bodyPr>
            <a:normAutofit fontScale="92500" lnSpcReduction="10000"/>
          </a:bodyPr>
          <a:lstStyle/>
          <a:p>
            <a:r>
              <a:rPr lang="en-US" sz="3600" dirty="0"/>
              <a:t>…</a:t>
            </a:r>
            <a:r>
              <a:rPr lang="en-US" sz="3600" b="1" i="0" baseline="30000" dirty="0">
                <a:solidFill>
                  <a:srgbClr val="000000"/>
                </a:solidFill>
                <a:effectLst/>
                <a:latin typeface="system-ui"/>
              </a:rPr>
              <a:t>12 </a:t>
            </a:r>
            <a:r>
              <a:rPr lang="en-US" sz="3600" b="0" i="0" dirty="0">
                <a:solidFill>
                  <a:srgbClr val="000000"/>
                </a:solidFill>
                <a:effectLst/>
                <a:latin typeface="system-ui"/>
              </a:rPr>
              <a:t>So when He had washed their feet, and taken His garments and reclined </a:t>
            </a:r>
            <a:r>
              <a:rPr lang="en-US" sz="3600" b="0" i="1" dirty="0">
                <a:solidFill>
                  <a:srgbClr val="000000"/>
                </a:solidFill>
                <a:effectLst/>
                <a:latin typeface="system-ui"/>
              </a:rPr>
              <a:t>at the table</a:t>
            </a:r>
            <a:r>
              <a:rPr lang="en-US" sz="3600" b="0" i="0" dirty="0">
                <a:solidFill>
                  <a:srgbClr val="000000"/>
                </a:solidFill>
                <a:effectLst/>
                <a:latin typeface="system-ui"/>
              </a:rPr>
              <a:t> again, He said to them, “Do you know what I have done to you? </a:t>
            </a:r>
            <a:r>
              <a:rPr lang="en-US" sz="3600" b="1" i="0" baseline="30000" dirty="0">
                <a:solidFill>
                  <a:srgbClr val="000000"/>
                </a:solidFill>
                <a:effectLst/>
                <a:latin typeface="system-ui"/>
              </a:rPr>
              <a:t>13 </a:t>
            </a:r>
            <a:r>
              <a:rPr lang="en-US" sz="3600" b="0" i="0" dirty="0">
                <a:solidFill>
                  <a:srgbClr val="000000"/>
                </a:solidFill>
                <a:effectLst/>
                <a:latin typeface="system-ui"/>
              </a:rPr>
              <a:t>You call Me Teacher and Lord; and </a:t>
            </a:r>
            <a:r>
              <a:rPr lang="en-US" sz="3600" b="0" i="0" baseline="30000" dirty="0">
                <a:solidFill>
                  <a:srgbClr val="000000"/>
                </a:solidFill>
                <a:effectLst/>
                <a:latin typeface="system-ui"/>
              </a:rPr>
              <a:t>[</a:t>
            </a:r>
            <a:r>
              <a:rPr lang="en-US" sz="3600" b="0" i="0" baseline="30000" dirty="0">
                <a:solidFill>
                  <a:srgbClr val="4A4A4A"/>
                </a:solidFill>
                <a:effectLst/>
                <a:latin typeface="system-ui"/>
                <a:hlinkClick r:id="rId2" tooltip="See footnote b"/>
              </a:rPr>
              <a:t>b</a:t>
            </a:r>
            <a:r>
              <a:rPr lang="en-US" sz="3600" b="0" i="0" baseline="30000" dirty="0">
                <a:solidFill>
                  <a:srgbClr val="000000"/>
                </a:solidFill>
                <a:effectLst/>
                <a:latin typeface="system-ui"/>
              </a:rPr>
              <a:t>]</a:t>
            </a:r>
            <a:r>
              <a:rPr lang="en-US" sz="3600" b="0" i="0" dirty="0">
                <a:solidFill>
                  <a:srgbClr val="000000"/>
                </a:solidFill>
                <a:effectLst/>
                <a:latin typeface="system-ui"/>
              </a:rPr>
              <a:t>you are right, for </a:t>
            </a:r>
            <a:r>
              <a:rPr lang="en-US" sz="3600" b="0" i="1" dirty="0">
                <a:solidFill>
                  <a:srgbClr val="000000"/>
                </a:solidFill>
                <a:effectLst/>
                <a:latin typeface="system-ui"/>
              </a:rPr>
              <a:t>so</a:t>
            </a:r>
            <a:r>
              <a:rPr lang="en-US" sz="3600" b="0" i="0" dirty="0">
                <a:solidFill>
                  <a:srgbClr val="000000"/>
                </a:solidFill>
                <a:effectLst/>
                <a:latin typeface="system-ui"/>
              </a:rPr>
              <a:t> I am. </a:t>
            </a:r>
            <a:r>
              <a:rPr lang="en-US" sz="3600" b="1" i="0" baseline="30000" dirty="0">
                <a:solidFill>
                  <a:srgbClr val="000000"/>
                </a:solidFill>
                <a:effectLst/>
                <a:latin typeface="system-ui"/>
              </a:rPr>
              <a:t>14 </a:t>
            </a:r>
            <a:r>
              <a:rPr lang="en-US" sz="3600" b="0" i="0" dirty="0">
                <a:solidFill>
                  <a:srgbClr val="000000"/>
                </a:solidFill>
                <a:effectLst/>
                <a:latin typeface="system-ui"/>
              </a:rPr>
              <a:t>If I then, the Lord and the Teacher, washed your feet, you also ought to wash one another’s feet. </a:t>
            </a:r>
            <a:r>
              <a:rPr lang="en-US" sz="3600" b="1" i="0" baseline="30000" dirty="0">
                <a:solidFill>
                  <a:srgbClr val="000000"/>
                </a:solidFill>
                <a:effectLst/>
                <a:latin typeface="system-ui"/>
              </a:rPr>
              <a:t>15 </a:t>
            </a:r>
            <a:r>
              <a:rPr lang="en-US" sz="3600" b="0" i="0" dirty="0">
                <a:solidFill>
                  <a:srgbClr val="000000"/>
                </a:solidFill>
                <a:effectLst/>
                <a:latin typeface="system-ui"/>
              </a:rPr>
              <a:t>For I gave you an example that you also should do as I did to you. </a:t>
            </a:r>
            <a:r>
              <a:rPr lang="en-US" sz="3600" b="1" i="0" baseline="30000" dirty="0">
                <a:solidFill>
                  <a:srgbClr val="000000"/>
                </a:solidFill>
                <a:effectLst/>
                <a:latin typeface="system-ui"/>
              </a:rPr>
              <a:t>16 </a:t>
            </a:r>
            <a:r>
              <a:rPr lang="en-US" sz="3600" b="0" i="0" dirty="0">
                <a:solidFill>
                  <a:srgbClr val="000000"/>
                </a:solidFill>
                <a:effectLst/>
                <a:latin typeface="system-ui"/>
              </a:rPr>
              <a:t>Truly, truly, I say to you, a slave is not greater than his master, nor </a:t>
            </a:r>
            <a:r>
              <a:rPr lang="en-US" sz="3600" b="0" i="1" dirty="0">
                <a:solidFill>
                  <a:srgbClr val="000000"/>
                </a:solidFill>
                <a:effectLst/>
                <a:latin typeface="system-ui"/>
              </a:rPr>
              <a:t>is</a:t>
            </a:r>
            <a:r>
              <a:rPr lang="en-US" sz="3600" b="0" i="0" dirty="0">
                <a:solidFill>
                  <a:srgbClr val="000000"/>
                </a:solidFill>
                <a:effectLst/>
                <a:latin typeface="system-ui"/>
              </a:rPr>
              <a:t> one who is sent greater than the one who sent him. </a:t>
            </a:r>
            <a:r>
              <a:rPr lang="en-US" sz="3600" b="1" i="0" baseline="30000" dirty="0">
                <a:solidFill>
                  <a:srgbClr val="000000"/>
                </a:solidFill>
                <a:effectLst/>
                <a:latin typeface="system-ui"/>
              </a:rPr>
              <a:t>17 </a:t>
            </a:r>
            <a:r>
              <a:rPr lang="en-US" sz="3600" b="0" i="0" dirty="0">
                <a:solidFill>
                  <a:srgbClr val="000000"/>
                </a:solidFill>
                <a:effectLst/>
                <a:latin typeface="system-ui"/>
              </a:rPr>
              <a:t>If you know these things, you are blessed if you do them. </a:t>
            </a:r>
            <a:r>
              <a:rPr lang="en-US" sz="3600" b="1" i="0" baseline="30000" dirty="0">
                <a:solidFill>
                  <a:srgbClr val="000000"/>
                </a:solidFill>
                <a:effectLst/>
                <a:latin typeface="system-ui"/>
              </a:rPr>
              <a:t>18 </a:t>
            </a:r>
            <a:r>
              <a:rPr lang="en-US" sz="3600" b="0" i="0" dirty="0">
                <a:solidFill>
                  <a:srgbClr val="000000"/>
                </a:solidFill>
                <a:effectLst/>
                <a:latin typeface="system-ui"/>
              </a:rPr>
              <a:t>I do not speak about all of you. I know the ones I have chosen; but that the Scripture may be fulfilled, ‘</a:t>
            </a:r>
            <a:r>
              <a:rPr lang="en-US" sz="3600" b="0" i="0" cap="small" dirty="0">
                <a:solidFill>
                  <a:srgbClr val="000000"/>
                </a:solidFill>
                <a:effectLst/>
                <a:latin typeface="system-ui"/>
              </a:rPr>
              <a:t>He who eats My bread has lifted up his heel against Me</a:t>
            </a:r>
            <a:r>
              <a:rPr lang="en-US" sz="3600" b="0" i="0" dirty="0">
                <a:solidFill>
                  <a:srgbClr val="000000"/>
                </a:solidFill>
                <a:effectLst/>
                <a:latin typeface="system-ui"/>
              </a:rPr>
              <a:t>.’ </a:t>
            </a:r>
            <a:r>
              <a:rPr lang="en-US" sz="3600" b="1" i="0" baseline="30000" dirty="0">
                <a:solidFill>
                  <a:srgbClr val="000000"/>
                </a:solidFill>
                <a:effectLst/>
                <a:latin typeface="system-ui"/>
              </a:rPr>
              <a:t>19 </a:t>
            </a:r>
            <a:r>
              <a:rPr lang="en-US" sz="3600" b="0" i="0" dirty="0">
                <a:solidFill>
                  <a:srgbClr val="000000"/>
                </a:solidFill>
                <a:effectLst/>
                <a:latin typeface="system-ui"/>
              </a:rPr>
              <a:t>From now on I am telling you before </a:t>
            </a:r>
            <a:r>
              <a:rPr lang="en-US" sz="3600" b="0" i="1" dirty="0">
                <a:solidFill>
                  <a:srgbClr val="000000"/>
                </a:solidFill>
                <a:effectLst/>
                <a:latin typeface="system-ui"/>
              </a:rPr>
              <a:t>it</a:t>
            </a:r>
            <a:r>
              <a:rPr lang="en-US" sz="3600" b="0" i="0" dirty="0">
                <a:solidFill>
                  <a:srgbClr val="000000"/>
                </a:solidFill>
                <a:effectLst/>
                <a:latin typeface="system-ui"/>
              </a:rPr>
              <a:t> occurs, so that when it does occur, you may believe that I am </a:t>
            </a:r>
            <a:r>
              <a:rPr lang="en-US" sz="3600" b="0" i="1" dirty="0">
                <a:solidFill>
                  <a:srgbClr val="000000"/>
                </a:solidFill>
                <a:effectLst/>
                <a:latin typeface="system-ui"/>
              </a:rPr>
              <a:t>He</a:t>
            </a:r>
            <a:r>
              <a:rPr lang="en-US" sz="3600" b="0" i="0" dirty="0">
                <a:solidFill>
                  <a:srgbClr val="000000"/>
                </a:solidFill>
                <a:effectLst/>
                <a:latin typeface="system-ui"/>
              </a:rPr>
              <a:t>. </a:t>
            </a:r>
            <a:r>
              <a:rPr lang="en-US" sz="3600" b="1" i="0" baseline="30000" dirty="0">
                <a:solidFill>
                  <a:srgbClr val="000000"/>
                </a:solidFill>
                <a:effectLst/>
                <a:latin typeface="system-ui"/>
              </a:rPr>
              <a:t>20 </a:t>
            </a:r>
            <a:r>
              <a:rPr lang="en-US" sz="3600" b="0" i="0" dirty="0">
                <a:solidFill>
                  <a:srgbClr val="000000"/>
                </a:solidFill>
                <a:effectLst/>
                <a:latin typeface="system-ui"/>
              </a:rPr>
              <a:t>Truly, truly, I say to you, he who receives anyone I send receives Me; and he who receives Me receives Him who sent Me.”</a:t>
            </a:r>
            <a:endParaRPr lang="en-US" sz="3600" dirty="0"/>
          </a:p>
        </p:txBody>
      </p:sp>
    </p:spTree>
    <p:extLst>
      <p:ext uri="{BB962C8B-B14F-4D97-AF65-F5344CB8AC3E}">
        <p14:creationId xmlns:p14="http://schemas.microsoft.com/office/powerpoint/2010/main" val="7007138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42C57-B62C-7B8A-834D-4833153586CD}"/>
              </a:ext>
            </a:extLst>
          </p:cNvPr>
          <p:cNvSpPr>
            <a:spLocks noGrp="1"/>
          </p:cNvSpPr>
          <p:nvPr>
            <p:ph type="title"/>
          </p:nvPr>
        </p:nvSpPr>
        <p:spPr>
          <a:xfrm>
            <a:off x="-1" y="0"/>
            <a:ext cx="6774511" cy="628153"/>
          </a:xfrm>
        </p:spPr>
        <p:txBody>
          <a:bodyPr>
            <a:normAutofit fontScale="90000"/>
          </a:bodyPr>
          <a:lstStyle/>
          <a:p>
            <a:r>
              <a:rPr lang="en-US" dirty="0"/>
              <a:t>Maundy Thursday – john 13</a:t>
            </a:r>
          </a:p>
        </p:txBody>
      </p:sp>
      <p:sp>
        <p:nvSpPr>
          <p:cNvPr id="3" name="Content Placeholder 2">
            <a:extLst>
              <a:ext uri="{FF2B5EF4-FFF2-40B4-BE49-F238E27FC236}">
                <a16:creationId xmlns:a16="http://schemas.microsoft.com/office/drawing/2014/main" id="{DC7712F9-9D16-0B03-5384-E902F23582B7}"/>
              </a:ext>
            </a:extLst>
          </p:cNvPr>
          <p:cNvSpPr>
            <a:spLocks noGrp="1"/>
          </p:cNvSpPr>
          <p:nvPr>
            <p:ph idx="1"/>
          </p:nvPr>
        </p:nvSpPr>
        <p:spPr>
          <a:xfrm>
            <a:off x="-1" y="628153"/>
            <a:ext cx="12192001" cy="6229847"/>
          </a:xfrm>
        </p:spPr>
        <p:txBody>
          <a:bodyPr>
            <a:normAutofit lnSpcReduction="10000"/>
          </a:bodyPr>
          <a:lstStyle/>
          <a:p>
            <a:pPr algn="l"/>
            <a:r>
              <a:rPr lang="en-US" sz="4400" b="1" i="0" dirty="0">
                <a:solidFill>
                  <a:srgbClr val="000000"/>
                </a:solidFill>
                <a:effectLst/>
                <a:latin typeface="system-ui"/>
              </a:rPr>
              <a:t>Jesus Predicts His Betrayal</a:t>
            </a:r>
          </a:p>
          <a:p>
            <a:pPr algn="l"/>
            <a:r>
              <a:rPr lang="en-US" sz="4400" b="1" i="0" baseline="30000" dirty="0">
                <a:solidFill>
                  <a:srgbClr val="000000"/>
                </a:solidFill>
                <a:effectLst/>
                <a:latin typeface="system-ui"/>
              </a:rPr>
              <a:t>21 </a:t>
            </a:r>
            <a:r>
              <a:rPr lang="en-US" sz="4400" b="0" i="0" dirty="0">
                <a:solidFill>
                  <a:srgbClr val="000000"/>
                </a:solidFill>
                <a:effectLst/>
                <a:latin typeface="system-ui"/>
              </a:rPr>
              <a:t>When Jesus had said these things, He became troubled in spirit, and bore witness and said, “Truly, truly, I say to you, that one of you will </a:t>
            </a:r>
            <a:r>
              <a:rPr lang="en-US" sz="4400" b="0" i="0" baseline="30000" dirty="0">
                <a:solidFill>
                  <a:srgbClr val="000000"/>
                </a:solidFill>
                <a:effectLst/>
                <a:latin typeface="system-ui"/>
              </a:rPr>
              <a:t>[</a:t>
            </a:r>
            <a:r>
              <a:rPr lang="en-US" sz="4400" b="0" i="0" baseline="30000" dirty="0">
                <a:solidFill>
                  <a:srgbClr val="4A4A4A"/>
                </a:solidFill>
                <a:effectLst/>
                <a:latin typeface="system-ui"/>
                <a:hlinkClick r:id="rId2" tooltip="See footnote c"/>
              </a:rPr>
              <a:t>c</a:t>
            </a:r>
            <a:r>
              <a:rPr lang="en-US" sz="4400" b="0" i="0" baseline="30000" dirty="0">
                <a:solidFill>
                  <a:srgbClr val="000000"/>
                </a:solidFill>
                <a:effectLst/>
                <a:latin typeface="system-ui"/>
              </a:rPr>
              <a:t>]</a:t>
            </a:r>
            <a:r>
              <a:rPr lang="en-US" sz="4400" b="0" i="0" dirty="0">
                <a:solidFill>
                  <a:srgbClr val="000000"/>
                </a:solidFill>
                <a:effectLst/>
                <a:latin typeface="system-ui"/>
              </a:rPr>
              <a:t>betray Me.” </a:t>
            </a:r>
            <a:r>
              <a:rPr lang="en-US" sz="4400" b="1" i="0" baseline="30000" dirty="0">
                <a:solidFill>
                  <a:srgbClr val="000000"/>
                </a:solidFill>
                <a:effectLst/>
                <a:latin typeface="system-ui"/>
              </a:rPr>
              <a:t>22 </a:t>
            </a:r>
            <a:r>
              <a:rPr lang="en-US" sz="4400" b="0" i="0" dirty="0">
                <a:solidFill>
                  <a:srgbClr val="000000"/>
                </a:solidFill>
                <a:effectLst/>
                <a:latin typeface="system-ui"/>
              </a:rPr>
              <a:t>The disciples </a:t>
            </a:r>
            <a:r>
              <a:rPr lang="en-US" sz="4400" b="0" i="1" dirty="0">
                <a:solidFill>
                  <a:srgbClr val="000000"/>
                </a:solidFill>
                <a:effectLst/>
                <a:latin typeface="system-ui"/>
              </a:rPr>
              <a:t>began</a:t>
            </a:r>
            <a:r>
              <a:rPr lang="en-US" sz="4400" b="0" i="0" dirty="0">
                <a:solidFill>
                  <a:srgbClr val="000000"/>
                </a:solidFill>
                <a:effectLst/>
                <a:latin typeface="system-ui"/>
              </a:rPr>
              <a:t> looking at one another, perplexed about whom He *spoke. </a:t>
            </a:r>
            <a:r>
              <a:rPr lang="en-US" sz="4400" b="1" i="0" baseline="30000" dirty="0">
                <a:solidFill>
                  <a:srgbClr val="000000"/>
                </a:solidFill>
                <a:effectLst/>
                <a:latin typeface="system-ui"/>
              </a:rPr>
              <a:t>23 </a:t>
            </a:r>
            <a:r>
              <a:rPr lang="en-US" sz="4400" b="0" i="0" dirty="0">
                <a:solidFill>
                  <a:srgbClr val="000000"/>
                </a:solidFill>
                <a:effectLst/>
                <a:latin typeface="system-ui"/>
              </a:rPr>
              <a:t>There was reclining on Jesus’ bosom one of His disciples, whom Jesus loved. </a:t>
            </a:r>
            <a:r>
              <a:rPr lang="en-US" sz="4400" b="1" i="0" baseline="30000" dirty="0">
                <a:solidFill>
                  <a:srgbClr val="000000"/>
                </a:solidFill>
                <a:effectLst/>
                <a:latin typeface="system-ui"/>
              </a:rPr>
              <a:t>24 </a:t>
            </a:r>
            <a:r>
              <a:rPr lang="en-US" sz="4400" b="0" i="0" dirty="0">
                <a:solidFill>
                  <a:srgbClr val="000000"/>
                </a:solidFill>
                <a:effectLst/>
                <a:latin typeface="system-ui"/>
              </a:rPr>
              <a:t>So Simon Peter *gestured to him to inquire, “Who is the one of whom He is speaking?” </a:t>
            </a:r>
            <a:r>
              <a:rPr lang="en-US" sz="4400" b="1" i="0" baseline="30000" dirty="0">
                <a:solidFill>
                  <a:srgbClr val="000000"/>
                </a:solidFill>
                <a:effectLst/>
                <a:latin typeface="system-ui"/>
              </a:rPr>
              <a:t>25 </a:t>
            </a:r>
            <a:r>
              <a:rPr lang="en-US" sz="4400" b="0" i="0" dirty="0">
                <a:solidFill>
                  <a:srgbClr val="000000"/>
                </a:solidFill>
                <a:effectLst/>
                <a:latin typeface="system-ui"/>
              </a:rPr>
              <a:t>He, leaning back thus on Jesus’ bosom, *said to Him, “Lord, who is it?” </a:t>
            </a:r>
            <a:endParaRPr lang="en-US" sz="4400" dirty="0"/>
          </a:p>
        </p:txBody>
      </p:sp>
    </p:spTree>
    <p:extLst>
      <p:ext uri="{BB962C8B-B14F-4D97-AF65-F5344CB8AC3E}">
        <p14:creationId xmlns:p14="http://schemas.microsoft.com/office/powerpoint/2010/main" val="13466155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42C57-B62C-7B8A-834D-4833153586CD}"/>
              </a:ext>
            </a:extLst>
          </p:cNvPr>
          <p:cNvSpPr>
            <a:spLocks noGrp="1"/>
          </p:cNvSpPr>
          <p:nvPr>
            <p:ph type="title"/>
          </p:nvPr>
        </p:nvSpPr>
        <p:spPr>
          <a:xfrm>
            <a:off x="-1" y="0"/>
            <a:ext cx="6774511" cy="628153"/>
          </a:xfrm>
        </p:spPr>
        <p:txBody>
          <a:bodyPr>
            <a:normAutofit fontScale="90000"/>
          </a:bodyPr>
          <a:lstStyle/>
          <a:p>
            <a:r>
              <a:rPr lang="en-US" dirty="0"/>
              <a:t>Maundy Thursday – john 13</a:t>
            </a:r>
          </a:p>
        </p:txBody>
      </p:sp>
      <p:sp>
        <p:nvSpPr>
          <p:cNvPr id="3" name="Content Placeholder 2">
            <a:extLst>
              <a:ext uri="{FF2B5EF4-FFF2-40B4-BE49-F238E27FC236}">
                <a16:creationId xmlns:a16="http://schemas.microsoft.com/office/drawing/2014/main" id="{DC7712F9-9D16-0B03-5384-E902F23582B7}"/>
              </a:ext>
            </a:extLst>
          </p:cNvPr>
          <p:cNvSpPr>
            <a:spLocks noGrp="1"/>
          </p:cNvSpPr>
          <p:nvPr>
            <p:ph idx="1"/>
          </p:nvPr>
        </p:nvSpPr>
        <p:spPr>
          <a:xfrm>
            <a:off x="-1" y="628153"/>
            <a:ext cx="12192001" cy="6229847"/>
          </a:xfrm>
        </p:spPr>
        <p:txBody>
          <a:bodyPr>
            <a:normAutofit fontScale="92500"/>
          </a:bodyPr>
          <a:lstStyle/>
          <a:p>
            <a:r>
              <a:rPr lang="en-US" sz="4000" dirty="0"/>
              <a:t>…</a:t>
            </a:r>
            <a:r>
              <a:rPr lang="en-US" sz="4000" b="1" i="0" baseline="30000" dirty="0">
                <a:solidFill>
                  <a:srgbClr val="000000"/>
                </a:solidFill>
                <a:effectLst/>
                <a:latin typeface="system-ui"/>
              </a:rPr>
              <a:t>26 </a:t>
            </a:r>
            <a:r>
              <a:rPr lang="en-US" sz="4000" b="0" i="0" dirty="0">
                <a:solidFill>
                  <a:srgbClr val="000000"/>
                </a:solidFill>
                <a:effectLst/>
                <a:latin typeface="system-ui"/>
              </a:rPr>
              <a:t>Jesus *answered, “He is the one for whom I shall dip the piece of bread and give it to him.” So when He had dipped the piece of bread, He *took and *gave it to Judas, </a:t>
            </a:r>
            <a:r>
              <a:rPr lang="en-US" sz="4000" b="0" i="1" dirty="0">
                <a:solidFill>
                  <a:srgbClr val="000000"/>
                </a:solidFill>
                <a:effectLst/>
                <a:latin typeface="system-ui"/>
              </a:rPr>
              <a:t>the son</a:t>
            </a:r>
            <a:r>
              <a:rPr lang="en-US" sz="4000" b="0" i="0" dirty="0">
                <a:solidFill>
                  <a:srgbClr val="000000"/>
                </a:solidFill>
                <a:effectLst/>
                <a:latin typeface="system-ui"/>
              </a:rPr>
              <a:t> of Simon Iscariot. </a:t>
            </a:r>
            <a:r>
              <a:rPr lang="en-US" sz="4000" b="1" i="0" baseline="30000" dirty="0">
                <a:solidFill>
                  <a:srgbClr val="000000"/>
                </a:solidFill>
                <a:effectLst/>
                <a:latin typeface="system-ui"/>
              </a:rPr>
              <a:t>27 </a:t>
            </a:r>
            <a:r>
              <a:rPr lang="en-US" sz="4000" b="0" i="0" dirty="0">
                <a:solidFill>
                  <a:srgbClr val="000000"/>
                </a:solidFill>
                <a:effectLst/>
                <a:latin typeface="system-ui"/>
              </a:rPr>
              <a:t>And after the piece of bread, Satan then entered into him. Therefore Jesus *said to him, “What you do, do quickly.” </a:t>
            </a:r>
            <a:r>
              <a:rPr lang="en-US" sz="4000" b="1" i="0" baseline="30000" dirty="0">
                <a:solidFill>
                  <a:srgbClr val="000000"/>
                </a:solidFill>
                <a:effectLst/>
                <a:latin typeface="system-ui"/>
              </a:rPr>
              <a:t>28 </a:t>
            </a:r>
            <a:r>
              <a:rPr lang="en-US" sz="4000" b="0" i="0" dirty="0">
                <a:solidFill>
                  <a:srgbClr val="000000"/>
                </a:solidFill>
                <a:effectLst/>
                <a:latin typeface="system-ui"/>
              </a:rPr>
              <a:t>Now no one of those reclining </a:t>
            </a:r>
            <a:r>
              <a:rPr lang="en-US" sz="4000" b="0" i="1" dirty="0">
                <a:solidFill>
                  <a:srgbClr val="000000"/>
                </a:solidFill>
                <a:effectLst/>
                <a:latin typeface="system-ui"/>
              </a:rPr>
              <a:t>at the table</a:t>
            </a:r>
            <a:r>
              <a:rPr lang="en-US" sz="4000" b="0" i="0" dirty="0">
                <a:solidFill>
                  <a:srgbClr val="000000"/>
                </a:solidFill>
                <a:effectLst/>
                <a:latin typeface="system-ui"/>
              </a:rPr>
              <a:t> knew for what purpose He had said this to him. </a:t>
            </a:r>
            <a:r>
              <a:rPr lang="en-US" sz="4000" b="1" i="0" baseline="30000" dirty="0">
                <a:solidFill>
                  <a:srgbClr val="000000"/>
                </a:solidFill>
                <a:effectLst/>
                <a:latin typeface="system-ui"/>
              </a:rPr>
              <a:t>29 </a:t>
            </a:r>
            <a:r>
              <a:rPr lang="en-US" sz="4000" b="0" i="0" dirty="0">
                <a:solidFill>
                  <a:srgbClr val="000000"/>
                </a:solidFill>
                <a:effectLst/>
                <a:latin typeface="system-ui"/>
              </a:rPr>
              <a:t>For some were thinking, because Judas had the money box, that Jesus was saying to him, “Buy the things we have need of for the feast”; or else, that he should give something to the poor. </a:t>
            </a:r>
            <a:r>
              <a:rPr lang="en-US" sz="4000" b="1" i="0" baseline="30000" dirty="0">
                <a:solidFill>
                  <a:srgbClr val="000000"/>
                </a:solidFill>
                <a:effectLst/>
                <a:latin typeface="system-ui"/>
              </a:rPr>
              <a:t>30 </a:t>
            </a:r>
            <a:r>
              <a:rPr lang="en-US" sz="4000" b="0" i="0" dirty="0">
                <a:solidFill>
                  <a:srgbClr val="000000"/>
                </a:solidFill>
                <a:effectLst/>
                <a:latin typeface="system-ui"/>
              </a:rPr>
              <a:t>So after receiving the piece of bread, he went out immediately. And it was night.</a:t>
            </a:r>
            <a:endParaRPr lang="en-US" sz="4000" dirty="0"/>
          </a:p>
        </p:txBody>
      </p:sp>
    </p:spTree>
    <p:extLst>
      <p:ext uri="{BB962C8B-B14F-4D97-AF65-F5344CB8AC3E}">
        <p14:creationId xmlns:p14="http://schemas.microsoft.com/office/powerpoint/2010/main" val="19429041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42C57-B62C-7B8A-834D-4833153586CD}"/>
              </a:ext>
            </a:extLst>
          </p:cNvPr>
          <p:cNvSpPr>
            <a:spLocks noGrp="1"/>
          </p:cNvSpPr>
          <p:nvPr>
            <p:ph type="title"/>
          </p:nvPr>
        </p:nvSpPr>
        <p:spPr>
          <a:xfrm>
            <a:off x="-1" y="0"/>
            <a:ext cx="6774511" cy="628153"/>
          </a:xfrm>
        </p:spPr>
        <p:txBody>
          <a:bodyPr>
            <a:normAutofit fontScale="90000"/>
          </a:bodyPr>
          <a:lstStyle/>
          <a:p>
            <a:r>
              <a:rPr lang="en-US" dirty="0"/>
              <a:t>Maundy Thursday – john 13</a:t>
            </a:r>
          </a:p>
        </p:txBody>
      </p:sp>
      <p:sp>
        <p:nvSpPr>
          <p:cNvPr id="3" name="Content Placeholder 2">
            <a:extLst>
              <a:ext uri="{FF2B5EF4-FFF2-40B4-BE49-F238E27FC236}">
                <a16:creationId xmlns:a16="http://schemas.microsoft.com/office/drawing/2014/main" id="{DC7712F9-9D16-0B03-5384-E902F23582B7}"/>
              </a:ext>
            </a:extLst>
          </p:cNvPr>
          <p:cNvSpPr>
            <a:spLocks noGrp="1"/>
          </p:cNvSpPr>
          <p:nvPr>
            <p:ph idx="1"/>
          </p:nvPr>
        </p:nvSpPr>
        <p:spPr>
          <a:xfrm>
            <a:off x="-1" y="628153"/>
            <a:ext cx="12192001" cy="6229847"/>
          </a:xfrm>
        </p:spPr>
        <p:txBody>
          <a:bodyPr>
            <a:normAutofit fontScale="92500"/>
          </a:bodyPr>
          <a:lstStyle/>
          <a:p>
            <a:r>
              <a:rPr lang="en-US" sz="4000" b="1" i="0" baseline="30000" dirty="0">
                <a:solidFill>
                  <a:srgbClr val="000000"/>
                </a:solidFill>
                <a:effectLst/>
                <a:latin typeface="system-ui"/>
              </a:rPr>
              <a:t>31 </a:t>
            </a:r>
            <a:r>
              <a:rPr lang="en-US" sz="4000" b="0" i="0" dirty="0">
                <a:solidFill>
                  <a:srgbClr val="000000"/>
                </a:solidFill>
                <a:effectLst/>
                <a:latin typeface="system-ui"/>
              </a:rPr>
              <a:t>Therefore when he had gone out, Jesus *said, “Now </a:t>
            </a:r>
            <a:r>
              <a:rPr lang="en-US" sz="4000" b="0" i="0" baseline="30000" dirty="0">
                <a:solidFill>
                  <a:srgbClr val="000000"/>
                </a:solidFill>
                <a:effectLst/>
                <a:latin typeface="system-ui"/>
              </a:rPr>
              <a:t>[</a:t>
            </a:r>
            <a:r>
              <a:rPr lang="en-US" sz="4000" b="0" i="0" baseline="30000" dirty="0">
                <a:solidFill>
                  <a:srgbClr val="4A4A4A"/>
                </a:solidFill>
                <a:effectLst/>
                <a:latin typeface="system-ui"/>
                <a:hlinkClick r:id="rId2" tooltip="See footnote d"/>
              </a:rPr>
              <a:t>d</a:t>
            </a:r>
            <a:r>
              <a:rPr lang="en-US" sz="4000" b="0" i="0" baseline="30000" dirty="0">
                <a:solidFill>
                  <a:srgbClr val="000000"/>
                </a:solidFill>
                <a:effectLst/>
                <a:latin typeface="system-ui"/>
              </a:rPr>
              <a:t>]</a:t>
            </a:r>
            <a:r>
              <a:rPr lang="en-US" sz="4000" b="0" i="0" dirty="0">
                <a:solidFill>
                  <a:srgbClr val="000000"/>
                </a:solidFill>
                <a:effectLst/>
                <a:latin typeface="system-ui"/>
              </a:rPr>
              <a:t>is the Son of Man glorified, and God </a:t>
            </a:r>
            <a:r>
              <a:rPr lang="en-US" sz="4000" b="0" i="0" baseline="30000" dirty="0">
                <a:solidFill>
                  <a:srgbClr val="000000"/>
                </a:solidFill>
                <a:effectLst/>
                <a:latin typeface="system-ui"/>
              </a:rPr>
              <a:t>[</a:t>
            </a:r>
            <a:r>
              <a:rPr lang="en-US" sz="4000" b="0" i="0" baseline="30000" dirty="0">
                <a:solidFill>
                  <a:srgbClr val="4A4A4A"/>
                </a:solidFill>
                <a:effectLst/>
                <a:latin typeface="system-ui"/>
                <a:hlinkClick r:id="rId3" tooltip="See footnote e"/>
              </a:rPr>
              <a:t>e</a:t>
            </a:r>
            <a:r>
              <a:rPr lang="en-US" sz="4000" b="0" i="0" baseline="30000" dirty="0">
                <a:solidFill>
                  <a:srgbClr val="000000"/>
                </a:solidFill>
                <a:effectLst/>
                <a:latin typeface="system-ui"/>
              </a:rPr>
              <a:t>]</a:t>
            </a:r>
            <a:r>
              <a:rPr lang="en-US" sz="4000" b="0" i="0" dirty="0">
                <a:solidFill>
                  <a:srgbClr val="000000"/>
                </a:solidFill>
                <a:effectLst/>
                <a:latin typeface="system-ui"/>
              </a:rPr>
              <a:t>is glorified in Him; </a:t>
            </a:r>
            <a:r>
              <a:rPr lang="en-US" sz="4000" b="1" i="0" baseline="30000" dirty="0">
                <a:solidFill>
                  <a:srgbClr val="000000"/>
                </a:solidFill>
                <a:effectLst/>
                <a:latin typeface="system-ui"/>
              </a:rPr>
              <a:t>32 </a:t>
            </a:r>
            <a:r>
              <a:rPr lang="en-US" sz="4000" b="0" i="0" baseline="30000" dirty="0">
                <a:solidFill>
                  <a:srgbClr val="000000"/>
                </a:solidFill>
                <a:effectLst/>
                <a:latin typeface="system-ui"/>
              </a:rPr>
              <a:t>[</a:t>
            </a:r>
            <a:r>
              <a:rPr lang="en-US" sz="4000" b="0" i="0" baseline="30000" dirty="0">
                <a:solidFill>
                  <a:srgbClr val="4A4A4A"/>
                </a:solidFill>
                <a:effectLst/>
                <a:latin typeface="system-ui"/>
                <a:hlinkClick r:id="rId4" tooltip="See footnote f"/>
              </a:rPr>
              <a:t>f</a:t>
            </a:r>
            <a:r>
              <a:rPr lang="en-US" sz="4000" b="0" i="0" baseline="30000" dirty="0">
                <a:solidFill>
                  <a:srgbClr val="000000"/>
                </a:solidFill>
                <a:effectLst/>
                <a:latin typeface="system-ui"/>
              </a:rPr>
              <a:t>]</a:t>
            </a:r>
            <a:r>
              <a:rPr lang="en-US" sz="4000" b="0" i="0" dirty="0">
                <a:solidFill>
                  <a:srgbClr val="000000"/>
                </a:solidFill>
                <a:effectLst/>
                <a:latin typeface="system-ui"/>
              </a:rPr>
              <a:t>if God is glorified in Him, God will also glorify Him in Himself, and will glorify Him immediately. </a:t>
            </a:r>
            <a:r>
              <a:rPr lang="en-US" sz="4000" b="1" i="0" baseline="30000" dirty="0">
                <a:solidFill>
                  <a:srgbClr val="000000"/>
                </a:solidFill>
                <a:effectLst/>
                <a:latin typeface="system-ui"/>
              </a:rPr>
              <a:t>33 </a:t>
            </a:r>
            <a:r>
              <a:rPr lang="en-US" sz="4000" b="0" i="0" dirty="0">
                <a:solidFill>
                  <a:srgbClr val="000000"/>
                </a:solidFill>
                <a:effectLst/>
                <a:latin typeface="system-ui"/>
              </a:rPr>
              <a:t>Little children, I am with you a little while longer. You will seek Me; and as I said to the Jews, now I also say to you, ‘Where I am going, you cannot come.’ </a:t>
            </a:r>
            <a:r>
              <a:rPr lang="en-US" sz="4800" b="1" u="sng" baseline="30000" dirty="0">
                <a:solidFill>
                  <a:srgbClr val="000000"/>
                </a:solidFill>
                <a:effectLst/>
                <a:latin typeface="system-ui"/>
              </a:rPr>
              <a:t>34 </a:t>
            </a:r>
            <a:r>
              <a:rPr lang="en-US" sz="4800" b="1" u="sng" dirty="0">
                <a:solidFill>
                  <a:srgbClr val="000000"/>
                </a:solidFill>
                <a:effectLst/>
                <a:latin typeface="system-ui"/>
              </a:rPr>
              <a:t>A new commandment I give to you, that you love one another, even as I have loved you, that you also love one another. </a:t>
            </a:r>
            <a:r>
              <a:rPr lang="en-US" sz="4800" b="1" u="sng" baseline="30000" dirty="0">
                <a:solidFill>
                  <a:srgbClr val="000000"/>
                </a:solidFill>
                <a:effectLst/>
                <a:latin typeface="system-ui"/>
              </a:rPr>
              <a:t>35 </a:t>
            </a:r>
            <a:r>
              <a:rPr lang="en-US" sz="4800" b="1" u="sng" dirty="0">
                <a:solidFill>
                  <a:srgbClr val="000000"/>
                </a:solidFill>
                <a:effectLst/>
                <a:latin typeface="system-ui"/>
              </a:rPr>
              <a:t>By this all will know that you are My disciples, if you have love for one another.”</a:t>
            </a:r>
            <a:endParaRPr lang="en-US" sz="4800" b="1" u="sng" dirty="0"/>
          </a:p>
        </p:txBody>
      </p:sp>
    </p:spTree>
    <p:extLst>
      <p:ext uri="{BB962C8B-B14F-4D97-AF65-F5344CB8AC3E}">
        <p14:creationId xmlns:p14="http://schemas.microsoft.com/office/powerpoint/2010/main" val="8871621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TM03090434[[fn=Wood Type]]</Template>
  <TotalTime>483</TotalTime>
  <Words>1529</Words>
  <Application>Microsoft Office PowerPoint</Application>
  <PresentationFormat>Widescreen</PresentationFormat>
  <Paragraphs>33</Paragraphs>
  <Slides>11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vt:i4>
      </vt:variant>
    </vt:vector>
  </HeadingPairs>
  <TitlesOfParts>
    <vt:vector size="20" baseType="lpstr">
      <vt:lpstr>Arial</vt:lpstr>
      <vt:lpstr>Calibri</vt:lpstr>
      <vt:lpstr>Rockwell</vt:lpstr>
      <vt:lpstr>Rockwell Condensed</vt:lpstr>
      <vt:lpstr>Segoe UI</vt:lpstr>
      <vt:lpstr>system-ui</vt:lpstr>
      <vt:lpstr>Times New Roman</vt:lpstr>
      <vt:lpstr>Wingdings</vt:lpstr>
      <vt:lpstr>Wood Type</vt:lpstr>
      <vt:lpstr>WORSHIP IN SONG</vt:lpstr>
      <vt:lpstr>PowerPoint Presentation</vt:lpstr>
      <vt:lpstr>Maundy</vt:lpstr>
      <vt:lpstr>Maundy Thursday – john 13</vt:lpstr>
      <vt:lpstr>Maundy Thursday – john 13</vt:lpstr>
      <vt:lpstr>Maundy Thursday – john 13</vt:lpstr>
      <vt:lpstr>Maundy Thursday – john 13</vt:lpstr>
      <vt:lpstr>Maundy Thursday – john 13</vt:lpstr>
      <vt:lpstr>Maundy Thursday – john 13</vt:lpstr>
      <vt:lpstr>Maundy Thursday – john 13</vt:lpstr>
      <vt:lpstr>Maundy Thursday – john 13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 BY BREAD ALONE</dc:title>
  <dc:creator>Gonzales, Bruce A</dc:creator>
  <cp:lastModifiedBy>Gonzales, Bruce A</cp:lastModifiedBy>
  <cp:revision>21</cp:revision>
  <dcterms:created xsi:type="dcterms:W3CDTF">2023-12-28T19:08:43Z</dcterms:created>
  <dcterms:modified xsi:type="dcterms:W3CDTF">2024-03-28T21:11:21Z</dcterms:modified>
</cp:coreProperties>
</file>