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4"/>
  </p:notesMasterIdLst>
  <p:sldIdLst>
    <p:sldId id="256" r:id="rId2"/>
    <p:sldId id="289" r:id="rId3"/>
    <p:sldId id="259" r:id="rId4"/>
    <p:sldId id="291" r:id="rId5"/>
    <p:sldId id="290" r:id="rId6"/>
    <p:sldId id="292" r:id="rId7"/>
    <p:sldId id="258" r:id="rId8"/>
    <p:sldId id="260" r:id="rId9"/>
    <p:sldId id="293" r:id="rId10"/>
    <p:sldId id="309" r:id="rId11"/>
    <p:sldId id="321" r:id="rId12"/>
    <p:sldId id="330" r:id="rId13"/>
    <p:sldId id="342" r:id="rId14"/>
    <p:sldId id="343" r:id="rId15"/>
    <p:sldId id="351" r:id="rId16"/>
    <p:sldId id="362" r:id="rId17"/>
    <p:sldId id="368" r:id="rId18"/>
    <p:sldId id="389" r:id="rId19"/>
    <p:sldId id="397" r:id="rId20"/>
    <p:sldId id="413" r:id="rId21"/>
    <p:sldId id="425" r:id="rId22"/>
    <p:sldId id="415" r:id="rId23"/>
    <p:sldId id="417" r:id="rId24"/>
    <p:sldId id="418" r:id="rId25"/>
    <p:sldId id="419" r:id="rId26"/>
    <p:sldId id="423" r:id="rId27"/>
    <p:sldId id="426" r:id="rId28"/>
    <p:sldId id="428" r:id="rId29"/>
    <p:sldId id="429" r:id="rId30"/>
    <p:sldId id="430" r:id="rId31"/>
    <p:sldId id="431" r:id="rId32"/>
    <p:sldId id="432" r:id="rId33"/>
    <p:sldId id="433" r:id="rId34"/>
    <p:sldId id="434" r:id="rId35"/>
    <p:sldId id="435" r:id="rId36"/>
    <p:sldId id="436" r:id="rId37"/>
    <p:sldId id="438" r:id="rId38"/>
    <p:sldId id="439" r:id="rId39"/>
    <p:sldId id="437" r:id="rId40"/>
    <p:sldId id="440" r:id="rId41"/>
    <p:sldId id="441" r:id="rId42"/>
    <p:sldId id="442" r:id="rId43"/>
  </p:sldIdLst>
  <p:sldSz cx="9144000" cy="5143500" type="screen16x9"/>
  <p:notesSz cx="6858000" cy="9144000"/>
  <p:embeddedFontLst>
    <p:embeddedFont>
      <p:font typeface="Anaheim" panose="020B0604020202020204" charset="0"/>
      <p:regular r:id="rId45"/>
      <p:bold r:id="rId46"/>
    </p:embeddedFont>
    <p:embeddedFont>
      <p:font typeface="Instrument Sans" panose="020B0604020202020204" charset="0"/>
      <p:regular r:id="rId47"/>
      <p:bold r:id="rId48"/>
      <p:italic r:id="rId49"/>
      <p:boldItalic r:id="rId50"/>
    </p:embeddedFont>
    <p:embeddedFont>
      <p:font typeface="Instrument Serif" panose="020B0604020202020204" charset="0"/>
      <p:regular r:id="rId51"/>
      <p:italic r:id="rId52"/>
    </p:embeddedFont>
    <p:embeddedFont>
      <p:font typeface="Nunito Light" pitchFamily="2" charset="0"/>
      <p:regular r:id="rId53"/>
      <p:italic r:id="rId54"/>
    </p:embeddedFont>
    <p:embeddedFont>
      <p:font typeface="Open Sans" panose="020B0606030504020204" pitchFamily="34" charset="0"/>
      <p:regular r:id="rId55"/>
      <p:bold r:id="rId56"/>
      <p:italic r:id="rId57"/>
      <p:boldItalic r:id="rId58"/>
    </p:embeddedFont>
    <p:embeddedFont>
      <p:font typeface="Open Sans Light" panose="020B0306030504020204" pitchFamily="34" charset="0"/>
      <p:regular r:id="rId59"/>
      <p:italic r:id="rId60"/>
    </p:embeddedFont>
    <p:embeddedFont>
      <p:font typeface="Raleway"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p:scale>
          <a:sx n="63" d="100"/>
          <a:sy n="63" d="100"/>
        </p:scale>
        <p:origin x="91"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18CFEDF-38DC-046B-555B-9F59CFEDAD3A}"/>
            </a:ext>
          </a:extLst>
        </p:cNvPr>
        <p:cNvGrpSpPr/>
        <p:nvPr/>
      </p:nvGrpSpPr>
      <p:grpSpPr>
        <a:xfrm>
          <a:off x="0" y="0"/>
          <a:ext cx="0" cy="0"/>
          <a:chOff x="0" y="0"/>
          <a:chExt cx="0" cy="0"/>
        </a:xfrm>
      </p:grpSpPr>
      <p:sp>
        <p:nvSpPr>
          <p:cNvPr id="187" name="Google Shape;187;g54dda1946d_6_308:notes">
            <a:extLst>
              <a:ext uri="{FF2B5EF4-FFF2-40B4-BE49-F238E27FC236}">
                <a16:creationId xmlns:a16="http://schemas.microsoft.com/office/drawing/2014/main" id="{38A1DD39-300C-D8BD-27A5-5DB3C761E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a:extLst>
              <a:ext uri="{FF2B5EF4-FFF2-40B4-BE49-F238E27FC236}">
                <a16:creationId xmlns:a16="http://schemas.microsoft.com/office/drawing/2014/main" id="{DFDAD368-1577-8E8F-69C7-B0EB929A99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8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540B843-1FB4-C4E6-A948-91C1945EAE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3D1421D-045D-C0BA-A921-60FBDBA0E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CC1807B-83CB-091C-F8E2-7E11EDE7A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87E7C4-CDF2-17CE-0165-650A742619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54F08CD-734C-1BF4-9D42-E3FAC70C6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E23128-C104-1F62-AACD-BE256FEDE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3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82F7C61-BFC8-E5B0-91C4-14A0B02F820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D4A73AB-4463-A489-0B78-C0B91E741A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BD0C4F17-F3FF-A0D8-5B66-E0E2A39FF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98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37CB4D2-A26A-FD33-8504-8EAE0CA0EB0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08A0984-94DB-38BC-AE6A-866DDBEFA4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20FCE74-4684-F971-3269-3B78E29FAA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53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2D4BBD5-42D9-4393-3ED5-717A2747C87E}"/>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B9AACA4-A6C4-EFE1-2125-1776453A9D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EA49752-70F2-E56B-13A1-F95EEDA872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49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241FAD1-5070-0B14-924E-D54B9FC9F52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F0AEC3F3-81C7-6C6A-D371-41796671DD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F2F2C0AE-2D7C-8D2F-B25B-F0358C44FB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84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C353A7C-33E3-8E18-3C4A-8F76C52E615F}"/>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651CC30-B35D-D586-8EDB-AE548523FA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10E1CF-096A-8495-E19B-B90ACF4C40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99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3675C403-3912-9B5E-1190-4474BEB4940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9FFFA2B-3A9B-0EB7-E81E-DA13F67B43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6B387FF2-EAEB-D0B0-1918-AFCBECA829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239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D031552-4619-7B32-8AF8-913969E091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013E86A-022C-3176-DD7B-8DAC376852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8817F32-1929-C45F-DA91-80D42E59F9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56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184A737-5099-CA3B-8832-7035FC8876F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01F0138-DEC4-FC0F-6192-65561027D1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02105BC-4344-024D-059F-907948B41E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83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487DCD7-0DF4-1E52-DAE7-47F814C3AB2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7A69EA9-10F9-0B9A-1A4D-D263A6F25C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CEC2A941-1C86-C546-DFA4-9E2D3B505F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67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0644BEF-035C-5D57-6386-1B448A585737}"/>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93721DF-4B6B-8E38-2EB8-1D7669030A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4F0F884-6874-8F76-289D-6ECBFCE2D3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012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9C468FFB-7999-84DB-BBC0-DEF02765CB73}"/>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13F4D04-D639-3E87-5B5F-FE6053D337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7043AD9-E24E-E255-2A21-0DC98901FE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79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2995860-5FFE-051A-6741-7409AC5F537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A1F39E68-DAD9-4965-B7FD-759C44B450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E6CF2EA-BFF5-CBE9-BD67-9294EEB744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8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1426AE4-8F36-FB9D-BBB1-6548E81AC34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E2D9E2C-2211-5041-3556-11E43AC4F6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E7AB416-8E07-71B0-4F7C-E9B3A31CF2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007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335D37A-2A21-706E-AF26-9DFB8AA915A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12F573C9-B608-0C6A-8B9A-E0ED327F8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7A0F926-A6D6-C8AC-FE3D-DFE13D70DB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01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9C28E01-77BE-F60F-D66D-357654C2EA7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448844F-D47D-3840-625C-EE3420AE58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10ADA481-CF16-D876-2EDE-D191712444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63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15C6535-501C-873D-5129-1990BFEDA48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D121124-4A79-0CB3-4630-26E180FE9F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7B4CCF4B-F8C8-977D-96BC-1A73019CC1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175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59AE11F-4670-D49E-6E58-FC1AEF31A88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5D29B03-8308-D29F-DA64-2407E1A09A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E63DB19-FC14-DF94-BA64-9704F5E58F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58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AF0D7F7-9382-B3F7-6001-5495B5AC864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36E9AF8-E00C-AD76-3B7B-7F749BACF3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7589669-3083-BFFF-701A-193D1B5C61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48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ABF05A0-ED77-1A57-4497-D0626D6D4C1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3F6A1F47-ABE7-0873-99CA-87554291D0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AE710DDF-E5E5-6664-D982-E50D627538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211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BCF4AF3-09EA-8523-69C7-494C399C3CA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7B7E7DF-F5B8-44A6-1B85-E542C20973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140120D0-333B-183F-A71A-A38BF7B8DC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605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AA03F94-D21A-076E-E65F-A8444A59E3D0}"/>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B8EE35A-7676-8505-8D9C-4406802C24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1BBEDAAA-363E-9739-EAE7-A49C230BE4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96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416F73C-E401-937B-8DCA-CE9AD41FAD1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5A508BC-EFBC-7FDB-AA0F-D4FE09CED0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8D50CA68-F60B-AD28-68B7-11AB44C41C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342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8B5240B-A961-121D-8810-23B62A55246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0DB8055-5926-8DBA-F232-A40E206D42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600CADBA-B560-5404-83E9-D5ACD337F0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534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10E3A17-709E-8F98-77DE-896A86B1A65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EF9ED77-6D14-5AA0-1441-384D6BF4F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F0F4B0B6-F78B-4165-62BC-925DA1E2CC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38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CB6C995-FCB9-0496-4086-4D902E552C5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BF2B7D8-F3CB-E36D-10C8-69CCE83B94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3ED248EB-7942-AB0B-D0DA-04C9309562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680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FA1C886-3580-DF9F-B066-430BA32CBC28}"/>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D13CEA6D-436D-875E-623A-E1A9883E22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6A7F507E-3FC6-5036-50A9-A2C48DBCD8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12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txBody>
          <a:bodyPr/>
          <a:lstStyle/>
          <a:p>
            <a:endParaRPr lang="en-US"/>
          </a:p>
        </p:txBody>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txBody>
          <a:bodyPr/>
          <a:lstStyle/>
          <a:p>
            <a:endParaRPr lang="en-US"/>
          </a:p>
        </p:txBody>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Deuteronomy 6:4 “Hear, O Israel! Yahweh is our God, Yahweh is one!</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200" dirty="0"/>
              <a:t>1 Corinthians 8:6 yet for us there is one God, the Father, from whom are all things and we exist for Him, and one Lord, Jesus Christ, by whom are all things, and we exist through Him.</a:t>
            </a:r>
          </a:p>
          <a:p>
            <a:pPr marL="342900" indent="-342900"/>
            <a:r>
              <a:rPr lang="en-US" sz="2200" dirty="0"/>
              <a:t>Isaiah 42:5 Thus says the God, Yahweh, Who created the heavens and stretched them out, Who spread out the earth and its offspring, Who gives breath to the people on it, and spirit to those who walk in it…</a:t>
            </a:r>
          </a:p>
          <a:p>
            <a:pPr marL="342900" indent="-342900"/>
            <a:r>
              <a:rPr lang="en-US" sz="2200" dirty="0"/>
              <a:t>Jeremiah 23:17 ‘Ah Lord Yahweh! Behold, You have made the heavens and the earth by Your great power and by Your outstretched arm! Nothing is too difficult for You…</a:t>
            </a:r>
          </a:p>
          <a:p>
            <a:pPr marL="342900" indent="-342900"/>
            <a:r>
              <a:rPr lang="en-US" sz="2200" dirty="0"/>
              <a:t>Ephesians 4:6 one God and Father of all who is over all and through all and in all.</a:t>
            </a:r>
          </a:p>
          <a:p>
            <a:pPr marL="342900" indent="-342900"/>
            <a:endParaRPr lang="en-US" sz="2200" dirty="0"/>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7ED57CF-2E91-CFC5-F771-C1BD7D1E2946}"/>
            </a:ext>
          </a:extLst>
        </p:cNvPr>
        <p:cNvGrpSpPr/>
        <p:nvPr/>
      </p:nvGrpSpPr>
      <p:grpSpPr>
        <a:xfrm>
          <a:off x="0" y="0"/>
          <a:ext cx="0" cy="0"/>
          <a:chOff x="0" y="0"/>
          <a:chExt cx="0" cy="0"/>
        </a:xfrm>
      </p:grpSpPr>
      <p:pic>
        <p:nvPicPr>
          <p:cNvPr id="190" name="Google Shape;190;p30" title="mexican-people-attending-church.jpg">
            <a:extLst>
              <a:ext uri="{FF2B5EF4-FFF2-40B4-BE49-F238E27FC236}">
                <a16:creationId xmlns:a16="http://schemas.microsoft.com/office/drawing/2014/main" id="{D2276024-7F57-A328-A476-DBAEFA97495C}"/>
              </a:ext>
            </a:extLst>
          </p:cNvPr>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a:extLst>
              <a:ext uri="{FF2B5EF4-FFF2-40B4-BE49-F238E27FC236}">
                <a16:creationId xmlns:a16="http://schemas.microsoft.com/office/drawing/2014/main" id="{3016D0AC-ECE4-121E-1835-4A1DC5AC0FA0}"/>
              </a:ext>
            </a:extLst>
          </p:cNvPr>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5" name="Google Shape;195;p30">
            <a:extLst>
              <a:ext uri="{FF2B5EF4-FFF2-40B4-BE49-F238E27FC236}">
                <a16:creationId xmlns:a16="http://schemas.microsoft.com/office/drawing/2014/main" id="{AE18BDA2-F6FC-FC3D-053B-9D8BC47046D3}"/>
              </a:ext>
            </a:extLst>
          </p:cNvPr>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a:extLst>
              <a:ext uri="{FF2B5EF4-FFF2-40B4-BE49-F238E27FC236}">
                <a16:creationId xmlns:a16="http://schemas.microsoft.com/office/drawing/2014/main" id="{005501FE-73C6-FF42-B5EC-987F25975579}"/>
              </a:ext>
            </a:extLst>
          </p:cNvPr>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a:extLst>
              <a:ext uri="{FF2B5EF4-FFF2-40B4-BE49-F238E27FC236}">
                <a16:creationId xmlns:a16="http://schemas.microsoft.com/office/drawing/2014/main" id="{8B66F9AD-34E8-EA60-DEE6-85261EB8F7D2}"/>
              </a:ext>
            </a:extLst>
          </p:cNvPr>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IN ONE LORD JESUS CHRIST</a:t>
            </a:r>
            <a:endParaRPr dirty="0"/>
          </a:p>
        </p:txBody>
      </p:sp>
    </p:spTree>
    <p:extLst>
      <p:ext uri="{BB962C8B-B14F-4D97-AF65-F5344CB8AC3E}">
        <p14:creationId xmlns:p14="http://schemas.microsoft.com/office/powerpoint/2010/main" val="294594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4754EC-F51D-6C26-6D5B-F2AAE16D062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DD7036D-4E9F-2714-A92F-BA3589BC70AD}"/>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6A0EF7E6-B436-1686-B339-EDA296441C67}"/>
              </a:ext>
            </a:extLst>
          </p:cNvPr>
          <p:cNvSpPr txBox="1">
            <a:spLocks noGrp="1"/>
          </p:cNvSpPr>
          <p:nvPr>
            <p:ph type="subTitle" idx="1"/>
          </p:nvPr>
        </p:nvSpPr>
        <p:spPr>
          <a:xfrm>
            <a:off x="228749" y="0"/>
            <a:ext cx="8915251" cy="5143500"/>
          </a:xfrm>
          <a:prstGeom prst="rect">
            <a:avLst/>
          </a:prstGeom>
        </p:spPr>
        <p:txBody>
          <a:bodyPr spcFirstLastPara="1" wrap="square" lIns="91425" tIns="91425" rIns="91425" bIns="91425" anchor="t" anchorCtr="0">
            <a:noAutofit/>
          </a:bodyPr>
          <a:lstStyle/>
          <a:p>
            <a:pPr marL="0" indent="0">
              <a:buNone/>
            </a:pPr>
            <a:r>
              <a:rPr lang="en-US" sz="4200" dirty="0"/>
              <a:t>2 And in one Lord Jesus Christ,</a:t>
            </a:r>
            <a:br>
              <a:rPr lang="en-US" sz="4200" dirty="0"/>
            </a:br>
            <a:r>
              <a:rPr lang="en-US" sz="4200" dirty="0"/>
              <a:t>the Son of God, begotten of the Father [the only-begotten; that is, of the essence of the Father, God of God], Light of Light, very God of very God, begotten, not made, consubstantial with the Father;</a:t>
            </a:r>
          </a:p>
        </p:txBody>
      </p:sp>
      <p:sp>
        <p:nvSpPr>
          <p:cNvPr id="2" name="Google Shape;204;p31">
            <a:extLst>
              <a:ext uri="{FF2B5EF4-FFF2-40B4-BE49-F238E27FC236}">
                <a16:creationId xmlns:a16="http://schemas.microsoft.com/office/drawing/2014/main" id="{08C3CA7A-FDFB-AFF8-5E8C-416F39C0E1C6}"/>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7C4ED2D2-A98F-13B2-330E-A59592357E8C}"/>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6235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63EE1-870B-6681-FDAC-DAF041BF2A7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9BDB50D-6D50-D6C2-BC64-3E2A430CB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504F7EB-2B04-6D3C-8F08-0FAB6FB7AB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A0A37C0-F46F-5CDE-3D99-3589E68883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8AC53D8-2679-233D-6025-1E4692AF4330}"/>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14:9 For to this end Christ died and lived again, that He might be Lord both of the dead and of the living.</a:t>
            </a:r>
          </a:p>
        </p:txBody>
      </p:sp>
    </p:spTree>
    <p:extLst>
      <p:ext uri="{BB962C8B-B14F-4D97-AF65-F5344CB8AC3E}">
        <p14:creationId xmlns:p14="http://schemas.microsoft.com/office/powerpoint/2010/main" val="373345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6C3A3FD-C1BF-DDA6-B69E-789D0570DD7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5A9C24F-B1CE-1146-3095-7141BDC86C4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FB242BBF-B154-1C63-8E94-AE6D807E8872}"/>
              </a:ext>
            </a:extLst>
          </p:cNvPr>
          <p:cNvSpPr txBox="1">
            <a:spLocks noGrp="1"/>
          </p:cNvSpPr>
          <p:nvPr>
            <p:ph type="subTitle" idx="1"/>
          </p:nvPr>
        </p:nvSpPr>
        <p:spPr>
          <a:xfrm>
            <a:off x="127590" y="956930"/>
            <a:ext cx="9016410" cy="4044554"/>
          </a:xfrm>
          <a:prstGeom prst="rect">
            <a:avLst/>
          </a:prstGeom>
        </p:spPr>
        <p:txBody>
          <a:bodyPr spcFirstLastPara="1" wrap="square" lIns="91425" tIns="91425" rIns="91425" bIns="91425" anchor="t" anchorCtr="0">
            <a:noAutofit/>
          </a:bodyPr>
          <a:lstStyle/>
          <a:p>
            <a:pPr marL="342900" indent="-342900"/>
            <a:r>
              <a:rPr lang="en-US" sz="2600" dirty="0"/>
              <a:t>Mark 1:1 The beginning of the gospel of Jesus Christ, the Son of God.</a:t>
            </a:r>
          </a:p>
          <a:p>
            <a:pPr marL="342900" indent="-342900"/>
            <a:r>
              <a:rPr lang="en-US" sz="2600" dirty="0"/>
              <a:t>Mark 15:39 And when the centurion, who was standing right in front of Him, saw the way He breathed His last, he said, “Truly this man was God’s Son!”</a:t>
            </a:r>
          </a:p>
          <a:p>
            <a:pPr marL="342900" indent="-342900"/>
            <a:r>
              <a:rPr lang="en-US" sz="2400" dirty="0"/>
              <a:t>John 1:18 No one has seen God at any time; the only begotten God who is in the bosom of the Father, He has explained Him.</a:t>
            </a:r>
          </a:p>
          <a:p>
            <a:pPr marL="342900" indent="-342900"/>
            <a:r>
              <a:rPr lang="en-US" sz="2400" dirty="0"/>
              <a:t>John 3:16 “For God so loved the world, that He gave His only begotten Son, that whoever believes in Him shall not perish, but have eternal life.</a:t>
            </a:r>
          </a:p>
          <a:p>
            <a:pPr marL="342900" indent="-342900"/>
            <a:endParaRPr lang="en-US" sz="2600" dirty="0"/>
          </a:p>
        </p:txBody>
      </p:sp>
      <p:sp>
        <p:nvSpPr>
          <p:cNvPr id="204" name="Google Shape;204;p31">
            <a:extLst>
              <a:ext uri="{FF2B5EF4-FFF2-40B4-BE49-F238E27FC236}">
                <a16:creationId xmlns:a16="http://schemas.microsoft.com/office/drawing/2014/main" id="{4E72D47A-B829-40A8-4B54-2676EC5AA5C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4603607-17AF-5162-4496-1365E9C1CEB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9028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00F14A3-010F-BE34-AA5E-0DEBF4FE92E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6DDF0E5-BE4F-78A8-9F63-413817B62CB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2E497D5-BB6A-BF28-C20F-BB6BA30F26B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D150324-5278-CB31-2B64-E4F3D0134A0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CA991BB0-F54B-BBE8-1B03-32BBFE4BBBE7}"/>
              </a:ext>
            </a:extLst>
          </p:cNvPr>
          <p:cNvSpPr txBox="1"/>
          <p:nvPr/>
        </p:nvSpPr>
        <p:spPr>
          <a:xfrm>
            <a:off x="228600" y="1017746"/>
            <a:ext cx="875030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Hebrews 1:3 [Jesus] who is the radiance of His glory and the exact representation of His (God’s) nature</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Luke 2:32 A Light for revelation to the Gentiles, And for the glory of Your people Israel.”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John 1: 4 In Him was life, and the life was the Light of men. 5 And the Light shines in the darkness, and the darkness did not overtake it.</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1:15 Who is the image of the invisible God…</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1:19 For in Him all the fullness of God was pleased to dwell…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2:9 For in Him all the fullness of Deity dwells     	                		bodily</a:t>
            </a:r>
          </a:p>
        </p:txBody>
      </p:sp>
    </p:spTree>
    <p:extLst>
      <p:ext uri="{BB962C8B-B14F-4D97-AF65-F5344CB8AC3E}">
        <p14:creationId xmlns:p14="http://schemas.microsoft.com/office/powerpoint/2010/main" val="32956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A848E947-3E16-0C16-491A-393AEA4B519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383013E3-0D51-4571-2BF1-7A0CD1AC86F3}"/>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A854DD10-01B9-31A7-4D01-6FE2F0BD986A}"/>
              </a:ext>
            </a:extLst>
          </p:cNvPr>
          <p:cNvSpPr txBox="1">
            <a:spLocks noGrp="1"/>
          </p:cNvSpPr>
          <p:nvPr>
            <p:ph type="subTitle" idx="1"/>
          </p:nvPr>
        </p:nvSpPr>
        <p:spPr>
          <a:xfrm>
            <a:off x="127590" y="670560"/>
            <a:ext cx="8787659" cy="4330924"/>
          </a:xfrm>
          <a:prstGeom prst="rect">
            <a:avLst/>
          </a:prstGeom>
        </p:spPr>
        <p:txBody>
          <a:bodyPr spcFirstLastPara="1" wrap="square" lIns="91425" tIns="91425" rIns="91425" bIns="91425" anchor="t" anchorCtr="0">
            <a:noAutofit/>
          </a:bodyPr>
          <a:lstStyle/>
          <a:p>
            <a:pPr marL="342900" indent="-342900"/>
            <a:r>
              <a:rPr lang="en-US" sz="2400" dirty="0"/>
              <a:t>John 1:14 And the Word became flesh… 18 No one has seen God at any time; the only begotten God who is in the bosom of the Father, He has explained Him.</a:t>
            </a:r>
          </a:p>
          <a:p>
            <a:pPr marL="342900" indent="-342900"/>
            <a:r>
              <a:rPr lang="en-US" sz="2400" dirty="0"/>
              <a:t>John 3:16 “For God so loved the world, that He gave His only begotten Son, that whoever believes in Him shall not perish, but have eternal life.</a:t>
            </a:r>
          </a:p>
          <a:p>
            <a:pPr marL="342900" indent="-342900"/>
            <a:r>
              <a:rPr lang="en-US" sz="2400" dirty="0"/>
              <a:t>John 10:30 I and the Father are one.”</a:t>
            </a:r>
          </a:p>
          <a:p>
            <a:pPr marL="342900" indent="-342900"/>
            <a:r>
              <a:rPr lang="en-US" sz="2400" dirty="0"/>
              <a:t>John 14:9 …He who has seen Me has seen the Father; how can you say, ‘Show us the Father’? 10 Do you not believe that I am in the Father, and the Father is in Me? The words that I say to you I do not speak from Myself, but the Father abiding in Me does His works.</a:t>
            </a:r>
          </a:p>
        </p:txBody>
      </p:sp>
      <p:sp>
        <p:nvSpPr>
          <p:cNvPr id="204" name="Google Shape;204;p31">
            <a:extLst>
              <a:ext uri="{FF2B5EF4-FFF2-40B4-BE49-F238E27FC236}">
                <a16:creationId xmlns:a16="http://schemas.microsoft.com/office/drawing/2014/main" id="{00159532-9E9B-935B-2716-42A587143E4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61F63B9-844B-A49F-3482-BC96B13D411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2019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622C92F-9264-F45A-FCED-5D5F345859A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23CBBD9-EACA-AE9D-E784-81C1CDAB4C6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933DDA0-0280-7EFF-3340-1B44657D47F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44A25EE-9714-AAE5-DA54-53FB5E3ED56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03AA7827-5189-E363-B600-FFE20505F733}"/>
              </a:ext>
            </a:extLst>
          </p:cNvPr>
          <p:cNvSpPr txBox="1"/>
          <p:nvPr/>
        </p:nvSpPr>
        <p:spPr>
          <a:xfrm>
            <a:off x="165100" y="688562"/>
            <a:ext cx="8811260" cy="483209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Romans 11:36 For from Him and through Him and to Him are all things. To Him be the glory forever. Amen.</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Acts 17:24 The God who made the world and all things in it, since He is Lord of heaven and earth, does not dwell in temples made with hands;</a:t>
            </a: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245332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520615"/>
            <a:ext cx="6820003" cy="3622885"/>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a:p>
            <a:pPr marL="171450" indent="-171450"/>
            <a:r>
              <a:rPr lang="en-US" sz="3200" dirty="0"/>
              <a:t>Taught “there was a time when the son was not”</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3A02F19-45BA-D943-3F4E-9FD40B7295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8815235-E349-4CDD-1416-2B26782108DD}"/>
              </a:ext>
            </a:extLst>
          </p:cNvPr>
          <p:cNvSpPr txBox="1">
            <a:spLocks noGrp="1"/>
          </p:cNvSpPr>
          <p:nvPr>
            <p:ph type="title"/>
          </p:nvPr>
        </p:nvSpPr>
        <p:spPr>
          <a:xfrm>
            <a:off x="228751" y="0"/>
            <a:ext cx="8686500" cy="864533"/>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3" name="Google Shape;203;p31">
            <a:extLst>
              <a:ext uri="{FF2B5EF4-FFF2-40B4-BE49-F238E27FC236}">
                <a16:creationId xmlns:a16="http://schemas.microsoft.com/office/drawing/2014/main" id="{02FDBF8B-7ABD-DC09-F783-1EFEE40B4134}"/>
              </a:ext>
            </a:extLst>
          </p:cNvPr>
          <p:cNvSpPr txBox="1">
            <a:spLocks noGrp="1"/>
          </p:cNvSpPr>
          <p:nvPr>
            <p:ph type="subTitle" idx="1"/>
          </p:nvPr>
        </p:nvSpPr>
        <p:spPr>
          <a:xfrm>
            <a:off x="127590" y="864533"/>
            <a:ext cx="8787659" cy="4136951"/>
          </a:xfrm>
          <a:prstGeom prst="rect">
            <a:avLst/>
          </a:prstGeom>
        </p:spPr>
        <p:txBody>
          <a:bodyPr spcFirstLastPara="1" wrap="square" lIns="91425" tIns="91425" rIns="91425" bIns="91425" anchor="t" anchorCtr="0">
            <a:noAutofit/>
          </a:bodyPr>
          <a:lstStyle/>
          <a:p>
            <a:pPr marL="342900" indent="-342900"/>
            <a:r>
              <a:rPr lang="en-US" sz="2400" dirty="0"/>
              <a:t>In the incarnation of Jesus, God put on a body and flesh. In doing so, he chose to predispose Himself to all the vulnerabilities and complexities of what it meant to be human-- particularly, and perhaps especially, the sorrow, suffering, trauma, and death we experience as people. With cooperative obedience under the power of the Holy Spirit, Mary was God’s chosen vessel who brought the Son into the world. Jesus was uniquely born of a virgin to reflect His distinct status as both fully God and fully man. </a:t>
            </a:r>
          </a:p>
          <a:p>
            <a:pPr marL="342900" indent="-342900"/>
            <a:r>
              <a:rPr lang="en-US" sz="2400" dirty="0"/>
              <a:t>Jesus was uniquely born of a virgin to reflect His distinct status as both fully God and fully man. </a:t>
            </a:r>
          </a:p>
        </p:txBody>
      </p:sp>
      <p:sp>
        <p:nvSpPr>
          <p:cNvPr id="204" name="Google Shape;204;p31">
            <a:extLst>
              <a:ext uri="{FF2B5EF4-FFF2-40B4-BE49-F238E27FC236}">
                <a16:creationId xmlns:a16="http://schemas.microsoft.com/office/drawing/2014/main" id="{76806A80-29AB-C447-8738-08C6EBA8A20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14463A7-70E4-8B96-5415-7248BBF04432}"/>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4262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4261186-C742-7F12-D09E-C939B08F003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D8955E1-C4F7-97FD-2C80-B150291F205A}"/>
              </a:ext>
            </a:extLst>
          </p:cNvPr>
          <p:cNvSpPr txBox="1">
            <a:spLocks noGrp="1"/>
          </p:cNvSpPr>
          <p:nvPr>
            <p:ph type="title"/>
          </p:nvPr>
        </p:nvSpPr>
        <p:spPr>
          <a:xfrm>
            <a:off x="228749" y="67765"/>
            <a:ext cx="3056297" cy="5075735"/>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4" name="Google Shape;204;p31">
            <a:extLst>
              <a:ext uri="{FF2B5EF4-FFF2-40B4-BE49-F238E27FC236}">
                <a16:creationId xmlns:a16="http://schemas.microsoft.com/office/drawing/2014/main" id="{97B15B2D-47F8-108A-6FCE-2A66857E2F3D}"/>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6432955A-C787-EE4A-484D-36935AA895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1026" name="Picture 2">
            <a:extLst>
              <a:ext uri="{FF2B5EF4-FFF2-40B4-BE49-F238E27FC236}">
                <a16:creationId xmlns:a16="http://schemas.microsoft.com/office/drawing/2014/main" id="{EFF37E57-CE2A-B310-9356-EDD4741BFA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48"/>
          <a:stretch>
            <a:fillRect/>
          </a:stretch>
        </p:blipFill>
        <p:spPr bwMode="auto">
          <a:xfrm>
            <a:off x="3380516" y="0"/>
            <a:ext cx="4519900" cy="50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7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B88D32C1-6EE1-B6EB-B128-D4F6AE0F24F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7F7579A-6537-3F2F-691D-28C8A994C7F0}"/>
              </a:ext>
            </a:extLst>
          </p:cNvPr>
          <p:cNvSpPr txBox="1">
            <a:spLocks noGrp="1"/>
          </p:cNvSpPr>
          <p:nvPr>
            <p:ph type="title"/>
          </p:nvPr>
        </p:nvSpPr>
        <p:spPr>
          <a:xfrm>
            <a:off x="228751" y="0"/>
            <a:ext cx="8686500" cy="864533"/>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3" name="Google Shape;203;p31">
            <a:extLst>
              <a:ext uri="{FF2B5EF4-FFF2-40B4-BE49-F238E27FC236}">
                <a16:creationId xmlns:a16="http://schemas.microsoft.com/office/drawing/2014/main" id="{76F09C8A-53A1-4FFE-749B-556104C8881A}"/>
              </a:ext>
            </a:extLst>
          </p:cNvPr>
          <p:cNvSpPr txBox="1">
            <a:spLocks noGrp="1"/>
          </p:cNvSpPr>
          <p:nvPr>
            <p:ph type="subTitle" idx="1"/>
          </p:nvPr>
        </p:nvSpPr>
        <p:spPr>
          <a:xfrm>
            <a:off x="127590" y="864533"/>
            <a:ext cx="8787659" cy="4136951"/>
          </a:xfrm>
          <a:prstGeom prst="rect">
            <a:avLst/>
          </a:prstGeom>
        </p:spPr>
        <p:txBody>
          <a:bodyPr spcFirstLastPara="1" wrap="square" lIns="91425" tIns="91425" rIns="91425" bIns="91425" anchor="t" anchorCtr="0">
            <a:noAutofit/>
          </a:bodyPr>
          <a:lstStyle/>
          <a:p>
            <a:pPr marL="342900" indent="-342900"/>
            <a:r>
              <a:rPr lang="en-US" sz="3000" dirty="0"/>
              <a:t>Isaiah 7:14 Therefore the Lord Himself will give you a sign: Behold, the virgin will be with child and bear a son, and she will call His name Immanuel </a:t>
            </a:r>
            <a:r>
              <a:rPr lang="en-US" sz="3000" i="1" dirty="0"/>
              <a:t>[</a:t>
            </a:r>
            <a:r>
              <a:rPr lang="en-US" sz="3000" i="1" u="sng" dirty="0"/>
              <a:t>God with us</a:t>
            </a:r>
            <a:r>
              <a:rPr lang="en-US" sz="3000" i="1" dirty="0"/>
              <a:t>].</a:t>
            </a:r>
          </a:p>
          <a:p>
            <a:pPr marL="342900" indent="-342900"/>
            <a:r>
              <a:rPr lang="en-US" sz="3000" dirty="0"/>
              <a:t>Isaiah 25:9 And it will be said in that day, “Behold, this is our God in whom we have hoped that </a:t>
            </a:r>
            <a:r>
              <a:rPr lang="en-US" sz="3000" i="1" u="sng" dirty="0"/>
              <a:t>He would save us</a:t>
            </a:r>
            <a:r>
              <a:rPr lang="en-US" sz="3000" dirty="0"/>
              <a:t>. This is Yahweh in whom we have hoped; </a:t>
            </a:r>
            <a:r>
              <a:rPr lang="en-US" sz="3000" i="1" u="sng" dirty="0"/>
              <a:t>Let us rejoice and be glad in His salvation</a:t>
            </a:r>
            <a:r>
              <a:rPr lang="en-US" sz="3000" i="1" dirty="0"/>
              <a:t>.</a:t>
            </a:r>
            <a:r>
              <a:rPr lang="en-US" sz="3000" dirty="0"/>
              <a:t>”</a:t>
            </a:r>
          </a:p>
        </p:txBody>
      </p:sp>
      <p:sp>
        <p:nvSpPr>
          <p:cNvPr id="204" name="Google Shape;204;p31">
            <a:extLst>
              <a:ext uri="{FF2B5EF4-FFF2-40B4-BE49-F238E27FC236}">
                <a16:creationId xmlns:a16="http://schemas.microsoft.com/office/drawing/2014/main" id="{01BDB797-FAAC-FB65-6963-2F6EA3BBCEDD}"/>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393B4AC-A909-26D6-40B9-283C299D3FF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58679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B4015996-CF37-FA75-E9D3-20A2B471EB3E}"/>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427D7708-4845-8F8E-D6A7-BC61E096D9C5}"/>
              </a:ext>
            </a:extLst>
          </p:cNvPr>
          <p:cNvSpPr txBox="1">
            <a:spLocks noGrp="1"/>
          </p:cNvSpPr>
          <p:nvPr>
            <p:ph type="title"/>
          </p:nvPr>
        </p:nvSpPr>
        <p:spPr>
          <a:xfrm>
            <a:off x="228751" y="0"/>
            <a:ext cx="8686500" cy="864533"/>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3" name="Google Shape;203;p31">
            <a:extLst>
              <a:ext uri="{FF2B5EF4-FFF2-40B4-BE49-F238E27FC236}">
                <a16:creationId xmlns:a16="http://schemas.microsoft.com/office/drawing/2014/main" id="{31D91AD2-3EF8-B3FB-A032-B7D72FEFD2D7}"/>
              </a:ext>
            </a:extLst>
          </p:cNvPr>
          <p:cNvSpPr txBox="1">
            <a:spLocks noGrp="1"/>
          </p:cNvSpPr>
          <p:nvPr>
            <p:ph type="subTitle" idx="1"/>
          </p:nvPr>
        </p:nvSpPr>
        <p:spPr>
          <a:xfrm>
            <a:off x="127590" y="864533"/>
            <a:ext cx="8787659" cy="4136951"/>
          </a:xfrm>
          <a:prstGeom prst="rect">
            <a:avLst/>
          </a:prstGeom>
        </p:spPr>
        <p:txBody>
          <a:bodyPr spcFirstLastPara="1" wrap="square" lIns="91425" tIns="91425" rIns="91425" bIns="91425" anchor="t" anchorCtr="0">
            <a:noAutofit/>
          </a:bodyPr>
          <a:lstStyle/>
          <a:p>
            <a:pPr marL="342900" indent="-342900"/>
            <a:r>
              <a:rPr lang="en-US" sz="2200" dirty="0"/>
              <a:t>Luke 19:9 And Jesus said to him, “Today salvation has come to this house, because he, too, is a son of Abraham. 10 </a:t>
            </a:r>
            <a:r>
              <a:rPr lang="en-US" sz="2200" i="1" u="sng" dirty="0"/>
              <a:t>For the Son of Man has come to seek and to save the lost.”</a:t>
            </a:r>
          </a:p>
          <a:p>
            <a:pPr marL="342900" indent="-342900"/>
            <a:r>
              <a:rPr lang="en-US" sz="2200" dirty="0"/>
              <a:t>John 3:13 And no one has ascended into heaven, but He who </a:t>
            </a:r>
            <a:r>
              <a:rPr lang="en-US" sz="2200" i="1" u="sng" dirty="0"/>
              <a:t>descended from heaven</a:t>
            </a:r>
            <a:r>
              <a:rPr lang="en-US" sz="2200" dirty="0"/>
              <a:t>, the Son of Man.</a:t>
            </a:r>
          </a:p>
          <a:p>
            <a:pPr marL="342900" indent="-342900"/>
            <a:r>
              <a:rPr lang="en-US" sz="2200" dirty="0"/>
              <a:t>John 12:44 And Jesus cried out and said, “He who believes in Me, does not believe in Me but in Him who sent Me. 45 And he who sees Me sees the One who sent Me. 46 I have come as Light into the world, so that everyone who believes in Me will not remain in darkness. 47 And if anyone hears My words and does not keep them, I do not judge him; for </a:t>
            </a:r>
            <a:r>
              <a:rPr lang="en-US" sz="2200" i="1" u="sng" dirty="0"/>
              <a:t>I did not come to judge the world, but to save the world</a:t>
            </a:r>
            <a:r>
              <a:rPr lang="en-US" sz="2200" dirty="0"/>
              <a:t>.</a:t>
            </a:r>
          </a:p>
        </p:txBody>
      </p:sp>
      <p:sp>
        <p:nvSpPr>
          <p:cNvPr id="204" name="Google Shape;204;p31">
            <a:extLst>
              <a:ext uri="{FF2B5EF4-FFF2-40B4-BE49-F238E27FC236}">
                <a16:creationId xmlns:a16="http://schemas.microsoft.com/office/drawing/2014/main" id="{B35E6454-A5D6-607D-CC8C-D028F4AF464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B9B9AE91-D8EB-C207-831D-588DEA133F18}"/>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26877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25FECB6-EAC5-911A-0E34-3AC44D026FA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F8854DA-F646-C7E0-A553-00F5815301D7}"/>
              </a:ext>
            </a:extLst>
          </p:cNvPr>
          <p:cNvSpPr txBox="1">
            <a:spLocks noGrp="1"/>
          </p:cNvSpPr>
          <p:nvPr>
            <p:ph type="title"/>
          </p:nvPr>
        </p:nvSpPr>
        <p:spPr>
          <a:xfrm>
            <a:off x="228751" y="0"/>
            <a:ext cx="8686500" cy="864533"/>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3" name="Google Shape;203;p31">
            <a:extLst>
              <a:ext uri="{FF2B5EF4-FFF2-40B4-BE49-F238E27FC236}">
                <a16:creationId xmlns:a16="http://schemas.microsoft.com/office/drawing/2014/main" id="{15ACBFED-8077-1816-89FE-26353A6F5042}"/>
              </a:ext>
            </a:extLst>
          </p:cNvPr>
          <p:cNvSpPr txBox="1">
            <a:spLocks noGrp="1"/>
          </p:cNvSpPr>
          <p:nvPr>
            <p:ph type="subTitle" idx="1"/>
          </p:nvPr>
        </p:nvSpPr>
        <p:spPr>
          <a:xfrm>
            <a:off x="127590" y="864533"/>
            <a:ext cx="8787659" cy="4136951"/>
          </a:xfrm>
          <a:prstGeom prst="rect">
            <a:avLst/>
          </a:prstGeom>
        </p:spPr>
        <p:txBody>
          <a:bodyPr spcFirstLastPara="1" wrap="square" lIns="91425" tIns="91425" rIns="91425" bIns="91425" anchor="t" anchorCtr="0">
            <a:noAutofit/>
          </a:bodyPr>
          <a:lstStyle/>
          <a:p>
            <a:pPr marL="342900" indent="-342900"/>
            <a:r>
              <a:rPr lang="en-US" sz="2400" dirty="0"/>
              <a:t>John 17: 1 Jesus spoke these things; and lifting up His eyes to heaven, He said, “Father, the hour has come; glorify Your Son, that the Son may glorify You, 2 even as You gave Him authority over all flesh, that to all whom You have given Him, He may </a:t>
            </a:r>
            <a:r>
              <a:rPr lang="en-US" sz="2400" i="1" u="sng" dirty="0"/>
              <a:t>give eternal life</a:t>
            </a:r>
            <a:r>
              <a:rPr lang="en-US" sz="2400" dirty="0"/>
              <a:t>. 3 And</a:t>
            </a:r>
            <a:r>
              <a:rPr lang="en-US" sz="2400" i="1" u="sng" dirty="0"/>
              <a:t> this is eternal life, that they may know You, the only true God, and Jesus Christ whom You have sent</a:t>
            </a:r>
            <a:r>
              <a:rPr lang="en-US" sz="2400" dirty="0"/>
              <a:t>. 4 I glorified You on the earth, having finished the work which You have given Me to do.</a:t>
            </a:r>
          </a:p>
          <a:p>
            <a:pPr marL="342900" indent="-342900"/>
            <a:r>
              <a:rPr lang="en-US" sz="2400" dirty="0"/>
              <a:t>2 Corinthians 5:21 He made Him who knew no sin </a:t>
            </a:r>
            <a:r>
              <a:rPr lang="en-US" sz="2400" i="1" u="sng" dirty="0"/>
              <a:t>to be sin </a:t>
            </a:r>
            <a:r>
              <a:rPr lang="en-US" sz="2400" dirty="0"/>
              <a:t>on our behalf, so that </a:t>
            </a:r>
            <a:r>
              <a:rPr lang="en-US" sz="2400" i="1" u="sng" dirty="0"/>
              <a:t>we might become the righteousness of God in Him</a:t>
            </a:r>
            <a:r>
              <a:rPr lang="en-US" sz="2400" dirty="0"/>
              <a:t>.</a:t>
            </a:r>
          </a:p>
        </p:txBody>
      </p:sp>
      <p:sp>
        <p:nvSpPr>
          <p:cNvPr id="204" name="Google Shape;204;p31">
            <a:extLst>
              <a:ext uri="{FF2B5EF4-FFF2-40B4-BE49-F238E27FC236}">
                <a16:creationId xmlns:a16="http://schemas.microsoft.com/office/drawing/2014/main" id="{FEBE88B4-CB0F-4B21-B3DD-4ACC45B76148}"/>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8DE5E1C-9AF3-3213-53D9-C3A4D51CB4B7}"/>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84324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BC366A06-26C7-34FC-811C-0DE69C903B1D}"/>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161B0002-A806-3AC8-784E-8084B7C00613}"/>
              </a:ext>
            </a:extLst>
          </p:cNvPr>
          <p:cNvSpPr txBox="1">
            <a:spLocks noGrp="1"/>
          </p:cNvSpPr>
          <p:nvPr>
            <p:ph type="title"/>
          </p:nvPr>
        </p:nvSpPr>
        <p:spPr>
          <a:xfrm>
            <a:off x="228751" y="0"/>
            <a:ext cx="8686500" cy="864533"/>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3" name="Google Shape;203;p31">
            <a:extLst>
              <a:ext uri="{FF2B5EF4-FFF2-40B4-BE49-F238E27FC236}">
                <a16:creationId xmlns:a16="http://schemas.microsoft.com/office/drawing/2014/main" id="{F2865861-BF9C-8E07-26B1-3D4D16D43D89}"/>
              </a:ext>
            </a:extLst>
          </p:cNvPr>
          <p:cNvSpPr txBox="1">
            <a:spLocks noGrp="1"/>
          </p:cNvSpPr>
          <p:nvPr>
            <p:ph type="subTitle" idx="1"/>
          </p:nvPr>
        </p:nvSpPr>
        <p:spPr>
          <a:xfrm>
            <a:off x="127590" y="864533"/>
            <a:ext cx="8787659" cy="4136951"/>
          </a:xfrm>
          <a:prstGeom prst="rect">
            <a:avLst/>
          </a:prstGeom>
        </p:spPr>
        <p:txBody>
          <a:bodyPr spcFirstLastPara="1" wrap="square" lIns="91425" tIns="91425" rIns="91425" bIns="91425" anchor="t" anchorCtr="0">
            <a:noAutofit/>
          </a:bodyPr>
          <a:lstStyle/>
          <a:p>
            <a:pPr marL="342900" indent="-342900"/>
            <a:r>
              <a:rPr lang="en-US" sz="2200" dirty="0"/>
              <a:t>Ephesians 2:8 </a:t>
            </a:r>
            <a:r>
              <a:rPr lang="en-US" sz="2200" i="1" u="sng" dirty="0"/>
              <a:t>For by grace you have been saved through faith</a:t>
            </a:r>
            <a:r>
              <a:rPr lang="en-US" sz="2200" dirty="0"/>
              <a:t>, and this not of yourselves, </a:t>
            </a:r>
            <a:r>
              <a:rPr lang="en-US" sz="2200" i="1" u="sng" dirty="0"/>
              <a:t>it is the gift of God</a:t>
            </a:r>
            <a:r>
              <a:rPr lang="en-US" sz="2200" dirty="0"/>
              <a:t>; 9 not of works, so that no one may boast.</a:t>
            </a:r>
          </a:p>
          <a:p>
            <a:pPr marL="342900" indent="-342900"/>
            <a:r>
              <a:rPr lang="en-US" sz="2200" dirty="0"/>
              <a:t>Philippians 2:6 who, although existing in the form of God, did not regard equality with God a thing to be grasped, 7 but </a:t>
            </a:r>
            <a:r>
              <a:rPr lang="en-US" sz="2200" i="1" u="sng" dirty="0"/>
              <a:t>emptied Himself, by taking the form of a slave, by being made in the likeness of men</a:t>
            </a:r>
            <a:r>
              <a:rPr lang="en-US" sz="2200" dirty="0"/>
              <a:t>. 8 </a:t>
            </a:r>
            <a:r>
              <a:rPr lang="en-US" sz="2200" i="1" u="sng" dirty="0"/>
              <a:t>Being found in appearance as a man, He humbled Himself by becoming obedient to the point of death, even death on a cross</a:t>
            </a:r>
            <a:r>
              <a:rPr lang="en-US" sz="2200" dirty="0"/>
              <a:t>.</a:t>
            </a:r>
          </a:p>
          <a:p>
            <a:pPr marL="342900" indent="-342900"/>
            <a:r>
              <a:rPr lang="en-US" sz="2200" dirty="0"/>
              <a:t>1 Timothy 1:15 It is a trustworthy saying and deserving full acceptance: that </a:t>
            </a:r>
            <a:r>
              <a:rPr lang="en-US" sz="2200" i="1" u="sng" dirty="0"/>
              <a:t>Christ Jesus came into the world to save sinners</a:t>
            </a:r>
            <a:r>
              <a:rPr lang="en-US" sz="2200" dirty="0"/>
              <a:t>, among whom I am foremost.</a:t>
            </a:r>
          </a:p>
          <a:p>
            <a:pPr marL="342900" indent="-342900"/>
            <a:endParaRPr lang="en-US" sz="2200" dirty="0"/>
          </a:p>
        </p:txBody>
      </p:sp>
      <p:sp>
        <p:nvSpPr>
          <p:cNvPr id="204" name="Google Shape;204;p31">
            <a:extLst>
              <a:ext uri="{FF2B5EF4-FFF2-40B4-BE49-F238E27FC236}">
                <a16:creationId xmlns:a16="http://schemas.microsoft.com/office/drawing/2014/main" id="{C8839D8B-B198-E6A4-64FA-7BF95FC87BA6}"/>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5F02448-7A72-AB12-E585-A0A872061841}"/>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2262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4C86075-40F4-15C1-5F44-5753FDB4ABC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DB64B38-8FEF-627B-9ED2-4DA0F0BA06D8}"/>
              </a:ext>
            </a:extLst>
          </p:cNvPr>
          <p:cNvSpPr txBox="1">
            <a:spLocks noGrp="1"/>
          </p:cNvSpPr>
          <p:nvPr>
            <p:ph type="title"/>
          </p:nvPr>
        </p:nvSpPr>
        <p:spPr>
          <a:xfrm>
            <a:off x="228751" y="0"/>
            <a:ext cx="8686500" cy="864533"/>
          </a:xfrm>
          <a:prstGeom prst="rect">
            <a:avLst/>
          </a:prstGeom>
        </p:spPr>
        <p:txBody>
          <a:bodyPr spcFirstLastPara="1" wrap="square" lIns="91425" tIns="91425" rIns="91425" bIns="91425" anchor="ctr" anchorCtr="0">
            <a:noAutofit/>
          </a:bodyPr>
          <a:lstStyle/>
          <a:p>
            <a:r>
              <a:rPr lang="en-US" sz="2800" dirty="0"/>
              <a:t>Who for us men, and for our salvation,</a:t>
            </a:r>
            <a:br>
              <a:rPr lang="en-US" sz="2800" dirty="0"/>
            </a:br>
            <a:r>
              <a:rPr lang="en-US" sz="2800" dirty="0"/>
              <a:t>came down and was incarnate and was made man;</a:t>
            </a:r>
          </a:p>
        </p:txBody>
      </p:sp>
      <p:sp>
        <p:nvSpPr>
          <p:cNvPr id="203" name="Google Shape;203;p31">
            <a:extLst>
              <a:ext uri="{FF2B5EF4-FFF2-40B4-BE49-F238E27FC236}">
                <a16:creationId xmlns:a16="http://schemas.microsoft.com/office/drawing/2014/main" id="{1A2C3C44-9441-6185-F8D4-421A154FAFB5}"/>
              </a:ext>
            </a:extLst>
          </p:cNvPr>
          <p:cNvSpPr txBox="1">
            <a:spLocks noGrp="1"/>
          </p:cNvSpPr>
          <p:nvPr>
            <p:ph type="subTitle" idx="1"/>
          </p:nvPr>
        </p:nvSpPr>
        <p:spPr>
          <a:xfrm>
            <a:off x="127590" y="864533"/>
            <a:ext cx="8787659" cy="4136951"/>
          </a:xfrm>
          <a:prstGeom prst="rect">
            <a:avLst/>
          </a:prstGeom>
        </p:spPr>
        <p:txBody>
          <a:bodyPr spcFirstLastPara="1" wrap="square" lIns="91425" tIns="91425" rIns="91425" bIns="91425" anchor="t" anchorCtr="0">
            <a:noAutofit/>
          </a:bodyPr>
          <a:lstStyle/>
          <a:p>
            <a:pPr marL="342900" indent="-342900"/>
            <a:r>
              <a:rPr lang="en-US" sz="2400" dirty="0"/>
              <a:t>John 1:14 </a:t>
            </a:r>
            <a:r>
              <a:rPr lang="en-US" sz="2400" i="1" u="sng" dirty="0"/>
              <a:t>And the Word became flesh</a:t>
            </a:r>
            <a:r>
              <a:rPr lang="en-US" sz="2400" dirty="0"/>
              <a:t>, and dwelt among us, and we beheld His glory, glory as of the only begotten from the Father, full of grace and truth.</a:t>
            </a:r>
          </a:p>
          <a:p>
            <a:pPr marL="342900" indent="-342900"/>
            <a:r>
              <a:rPr lang="en-US" sz="2400" dirty="0"/>
              <a:t>Galatians 4:4 But when the fullness of the time came, </a:t>
            </a:r>
            <a:r>
              <a:rPr lang="en-US" sz="2400" i="1" u="sng" dirty="0"/>
              <a:t>God sent forth His Son, born of a woman, born under the Law</a:t>
            </a:r>
          </a:p>
          <a:p>
            <a:pPr marL="342900" indent="-342900"/>
            <a:r>
              <a:rPr lang="en-US" sz="2400" dirty="0"/>
              <a:t>Hebrews 2:17 Therefore</a:t>
            </a:r>
            <a:r>
              <a:rPr lang="en-US" sz="2400" i="1" u="sng" dirty="0"/>
              <a:t>, He had to be made like His brothers in all things, so that He might become a merciful and faithful high priest in things pertaining to God, to make propitiation for the sins of the people</a:t>
            </a:r>
            <a:r>
              <a:rPr lang="en-US" sz="2400" dirty="0"/>
              <a:t>.</a:t>
            </a:r>
          </a:p>
        </p:txBody>
      </p:sp>
      <p:sp>
        <p:nvSpPr>
          <p:cNvPr id="204" name="Google Shape;204;p31">
            <a:extLst>
              <a:ext uri="{FF2B5EF4-FFF2-40B4-BE49-F238E27FC236}">
                <a16:creationId xmlns:a16="http://schemas.microsoft.com/office/drawing/2014/main" id="{BD5DF83B-E72D-8EA9-8AEB-AF3570EDE98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DEBD6DBF-87EB-58ED-9011-D4330A2E888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85030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B812244-F63A-DB66-68A0-07BB24AB6956}"/>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BE1374B-DBC3-106E-8068-D5B6D00B823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08D70EA8-BA6E-4E4E-50CD-E6A0E6FAE77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3263DFB-D088-CA11-64E7-07667BAE2A5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3BD24BBA-B61B-8B32-E599-B098B50B834D}"/>
              </a:ext>
            </a:extLst>
          </p:cNvPr>
          <p:cNvSpPr txBox="1"/>
          <p:nvPr/>
        </p:nvSpPr>
        <p:spPr>
          <a:xfrm>
            <a:off x="309230" y="747210"/>
            <a:ext cx="8525540" cy="4524315"/>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Christ suffered at the hands of people-- the very people he came to save ultimately rejected him, scorned him, and killed him. Jesus suffered physical and emotional abuse, mockery and betrayal, mental anguish, and spiritual abandonment. After this suffering, Jesus—the immortal God who took up mortal flesh—died a real death.</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He was buried in a guarded and sealed tomb, and it seemed as if the story was over. Can you begin to imagine the discovery of an empty tomb three days later? The news was staggering: Jesus was not in the grave; Jesus was no longer dead. Jesus is alive!</a:t>
            </a:r>
          </a:p>
        </p:txBody>
      </p:sp>
    </p:spTree>
    <p:extLst>
      <p:ext uri="{BB962C8B-B14F-4D97-AF65-F5344CB8AC3E}">
        <p14:creationId xmlns:p14="http://schemas.microsoft.com/office/powerpoint/2010/main" val="167924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71EDD1E-70AC-C572-8631-B33C60514BE8}"/>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F603572-2AA0-F7E1-9350-241E1C7AE5A5}"/>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4C1F8591-E385-AAB0-339E-82C930E3A5E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83AD520-9B86-F913-E15E-E695325B7B68}"/>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EE8355CF-E785-61A3-4797-F4F7F3BA7335}"/>
              </a:ext>
            </a:extLst>
          </p:cNvPr>
          <p:cNvSpPr txBox="1"/>
          <p:nvPr/>
        </p:nvSpPr>
        <p:spPr>
          <a:xfrm>
            <a:off x="228600" y="1017746"/>
            <a:ext cx="8525540" cy="2677656"/>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Why was Jesus crucified and not put to death in some other way? Crucifixion was </a:t>
            </a:r>
          </a:p>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considered the worst possible death – not only from the fact that it was long and painful, </a:t>
            </a:r>
          </a:p>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but also because the public humiliation was reserved for the worst of criminals.</a:t>
            </a:r>
          </a:p>
        </p:txBody>
      </p:sp>
    </p:spTree>
    <p:extLst>
      <p:ext uri="{BB962C8B-B14F-4D97-AF65-F5344CB8AC3E}">
        <p14:creationId xmlns:p14="http://schemas.microsoft.com/office/powerpoint/2010/main" val="359111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AF58F58-0C90-2A49-331E-2BE283EAE8A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5B4AA83-6584-09B3-E3DC-77A2A06C952E}"/>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9BD03F1-D156-D9F5-D571-76B01409482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B392570-2308-474F-C930-2DA8F7D7AAE2}"/>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C39ADF11-6C6B-16B6-9F30-A330362491D6}"/>
              </a:ext>
            </a:extLst>
          </p:cNvPr>
          <p:cNvSpPr txBox="1"/>
          <p:nvPr/>
        </p:nvSpPr>
        <p:spPr>
          <a:xfrm>
            <a:off x="228600" y="1017746"/>
            <a:ext cx="8525540" cy="310854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53:3 He was despised and forsaken of men, A man of sorrows and acquainted with grief; And like one from whom men hide their face He was despised, and we did not esteem Him. 4 Surely our griefs He Himself bore, And our sorrows He carried; Yet we ourselves esteemed Him stricken, Smitten of God, and afflicted.</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422202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457200" lvl="0" indent="-317500" algn="l" rtl="0">
              <a:spcBef>
                <a:spcPts val="0"/>
              </a:spcBef>
              <a:spcAft>
                <a:spcPts val="0"/>
              </a:spcAft>
              <a:buSzPts val="1400"/>
              <a:buChar char="●"/>
            </a:pPr>
            <a:r>
              <a:rPr lang="en-US" sz="1800" dirty="0"/>
              <a:t>Arius and his teachings are condemned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120848" y="4072588"/>
            <a:ext cx="3036602" cy="8423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BD50775-847F-37C3-0E29-7CA9F086DFB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744339F5-8BE5-8F19-2DC8-2B9444FF3A5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0923CD7-6176-3643-A4FA-221BE25FD1E6}"/>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73154F8D-18A0-3CCF-17EB-EE91C80383A0}"/>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9F21E705-6DA6-ECE3-243D-812760E5A5C0}"/>
              </a:ext>
            </a:extLst>
          </p:cNvPr>
          <p:cNvSpPr txBox="1"/>
          <p:nvPr/>
        </p:nvSpPr>
        <p:spPr>
          <a:xfrm>
            <a:off x="228600" y="1017746"/>
            <a:ext cx="852554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Matthew 27:30 And they spat on Him, and took the reed and began to beat Him on the head. 31 When they had mocked Him, they took the scarlet robe off Him and put His own garments back on Him, and led Him away to crucify Him.</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Matthew 28:5 And the angel answered and said to the women, “Do not be afraid; for I know that you are looking for Jesus who has been crucified. 6 He is not here, for He has risen, just as He said. Come, see the place where He was lying.</a:t>
            </a:r>
          </a:p>
        </p:txBody>
      </p:sp>
    </p:spTree>
    <p:extLst>
      <p:ext uri="{BB962C8B-B14F-4D97-AF65-F5344CB8AC3E}">
        <p14:creationId xmlns:p14="http://schemas.microsoft.com/office/powerpoint/2010/main" val="276710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0BB4D09-E485-417C-F8AC-6612DB7D2DA8}"/>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8873E58-F5D4-C8EE-26A6-F806CC22104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2320CC6A-98FF-EC9D-5CE4-57A977AF8062}"/>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B5CB32D-BCED-D6A2-D147-B695C44814E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17B64FB6-BED2-521D-A8A9-259C94AE1898}"/>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Mark 10:33 “Behold, we are going up to Jerusalem, and the Son of Man will be betrayed to the chief priests and the scribes; and they will condemn Him to death and will deliver Him over to the Gentiles. 34 And they will mock Him and spit on Him, and flog Him and kill Him, and three days later He will rise again.”</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Mark 15</a:t>
            </a:r>
            <a:r>
              <a:rPr lang="en-US" sz="2400" dirty="0">
                <a:solidFill>
                  <a:schemeClr val="bg1"/>
                </a:solidFill>
                <a:latin typeface="Instrument Sans" panose="020B0604020202020204" charset="0"/>
                <a:sym typeface="Instrument Sans"/>
              </a:rPr>
              <a:t>:19 And they kept beating His head with a reed, and spitting on Him; and kneeling, they were bowing down before Him. 20 And after they had mocked Him, they took the purple robe off Him and put His own garments on Him. And they *led Him out to crucify Him.</a:t>
            </a: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19644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2480F67-B6FB-4BF0-8C63-BC650D2FFFA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BF68239-6B56-012E-0961-CB81AAA9F18D}"/>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B315BE6-9515-6374-70CE-9BA1712F420F}"/>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68A72E42-E616-7E37-AF96-DB6412FF854B}"/>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1493A233-CACC-FC3C-595E-86566E4084C8}"/>
              </a:ext>
            </a:extLst>
          </p:cNvPr>
          <p:cNvSpPr txBox="1"/>
          <p:nvPr/>
        </p:nvSpPr>
        <p:spPr>
          <a:xfrm>
            <a:off x="228600" y="1017746"/>
            <a:ext cx="852554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Mark 15:45 And ascertaining this from the centurion, he granted the body to Joseph. 46 And when Joseph had bought a linen cloth and took Him down, he wrapped Him in the linen cloth and laid Him in a tomb which had been hewn out in the rock. And he rolled a stone against the entrance of the tomb. </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Mark 16:6 And he *said to them, “Do not be amazed; you are looking for Jesus the Nazarene, who has been crucified. He has risen; He is not here; behold, the place where they laid Him.</a:t>
            </a:r>
          </a:p>
        </p:txBody>
      </p:sp>
    </p:spTree>
    <p:extLst>
      <p:ext uri="{BB962C8B-B14F-4D97-AF65-F5344CB8AC3E}">
        <p14:creationId xmlns:p14="http://schemas.microsoft.com/office/powerpoint/2010/main" val="73078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3E8D332-EE4E-057B-713C-2320AD5C9601}"/>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66B7A57-98F2-814F-AFB6-0F0AA9CFA102}"/>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D67A444-4EA3-CB28-784E-EF54EDDBABFF}"/>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FC26FB4-559C-1D02-4BB0-78BED471FF18}"/>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9AAAEE04-B4B7-D5BE-4E71-100782085893}"/>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Luke 24:46 and He said to them, “Thus it is written, that the Christ would suffer and rise again from the dead the third day,</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John 19: 1 Pilate then took Jesus and flogged Him. 2 And when the soldiers twisted together a crown of thorns, they put it on His head, and put a purple robe on Him; 3 and they were coming to Him and saying, “Hail, King of the Jews!” and were giving Him slaps in the face… </a:t>
            </a:r>
            <a:b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b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30 Therefore when Jesus had received the sour wine, He said, “It is finished!” And bowing His head, He gave up His spirit.</a:t>
            </a:r>
          </a:p>
        </p:txBody>
      </p:sp>
    </p:spTree>
    <p:extLst>
      <p:ext uri="{BB962C8B-B14F-4D97-AF65-F5344CB8AC3E}">
        <p14:creationId xmlns:p14="http://schemas.microsoft.com/office/powerpoint/2010/main" val="303656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965D54D-4DA8-CB56-3562-004A8EBEECD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EDB51C34-9E2F-1C8D-5A49-68576D591AA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D6AD6CB-3630-729C-67B6-8AACE8F3F97F}"/>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212050D-5EC2-ED49-DF6E-81C8357C30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ECB59681-27F9-0D45-7574-2BD41BD2576A}"/>
              </a:ext>
            </a:extLst>
          </p:cNvPr>
          <p:cNvSpPr txBox="1"/>
          <p:nvPr/>
        </p:nvSpPr>
        <p:spPr>
          <a:xfrm>
            <a:off x="228600" y="1017746"/>
            <a:ext cx="852554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John 19:33 but coming to Jesus, when they saw that He was already dead, they did not break His legs…</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40 So they took the body of Jesus and bound it in linen wrappings with the spices, as is the burial custom of the Jews. 41 Now in the place where He was crucified there was a garden, and in the garden a new tomb in which no one had yet been laid. 42 Therefore because of the Jewish day of Preparation, since the tomb was nearby, they laid Jesus there.</a:t>
            </a: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907172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8743B18-CD10-9C29-8D95-A9B6848C983F}"/>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227DA80B-05A9-BA3A-343A-839EFCED0E5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EF9EB53A-E0AF-BB5B-5E68-0E3BE6F1D52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6FC7BEF-A62C-74A9-DFEF-AA81DFF7A892}"/>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5FE32DE2-74E4-3A8A-E2B4-97CB93DDE948}"/>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Acts 2:24 But God raised Him up again, putting an end to the agony of death, since it was impossible for Him to be held in its power…</a:t>
            </a:r>
            <a:endParaRPr lang="en-US" sz="24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32 This Jesus God raised up again, to which we are all witnesses.</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Acts 3:15 but put to death the Author of life, whom God raised from the dead, a fact to which we are witnesses.</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Acts 13:29 And when they had finished all that was written concerning Him, they took Him down from the tree and laid Him in a tomb. 30 But God raised Him from the dead;</a:t>
            </a: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1916472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975C16D5-25F6-CA23-8172-FD2C50C643D8}"/>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9311640E-1702-D86A-F2D5-617DC4A4190E}"/>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958784F-96E6-3965-90AA-28B37056F05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998E913-C13F-DCDF-8AFD-4846A9BCC10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CA5F78B6-9584-8126-2A08-40A2B3BB67A8}"/>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Romans 10:9 that if you confess with your mouth Jesus as Lord, and believe in your heart that God raised Him from the dead, you will be saved;</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2 Corinthians 5: 15 And He died for all, so that they who live would no longer live for themselves, but for Him who died and rose again on their behalf.</a:t>
            </a:r>
          </a:p>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Philippians 2:8 Being found in appearance as a man, He humbled Himself by becoming obedient to the point of death, even death on a cross.</a:t>
            </a: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1451820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A5A2F23-043A-FA05-2014-6E2B8D8AB25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78CA0CC-E20D-DB91-33C3-4BF07225B27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AAEDF4B-99D7-C68A-F9A4-DA9C41E0EA1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D009BE7-E894-A3B0-22E2-3B46383D1CFE}"/>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82E350DA-E011-DE95-8CA5-837DF80E4878}"/>
              </a:ext>
            </a:extLst>
          </p:cNvPr>
          <p:cNvSpPr txBox="1"/>
          <p:nvPr/>
        </p:nvSpPr>
        <p:spPr>
          <a:xfrm>
            <a:off x="228600" y="1017746"/>
            <a:ext cx="852554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1 Peter 3:18 For Christ also suffered for sins once for all, the righteous for the unrighteous, so that He might bring you to God, having been put to death in the flesh, but made alive in the spirit;</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Hebrews 2:9 But we do see Him who was made [a]for a little while lower than the angels—Jesus, because of the suffering of death crowned with glory and honor, so that by the grace of God He might taste death for everyone…</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18 For since He Himself was tempted in that which He has suffered, He is able to come to help those who are tempted.</a:t>
            </a: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418241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6D15365-5B65-34D8-65EB-E70AC7B5F66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FCA6B0D2-CF3F-6EDD-86C8-0A4284E9D24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D7E81949-EF7C-F306-B59C-C10C2BBE923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73B5266A-CA1D-E192-3F08-AF75B5582AB6}"/>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AD2371DF-CDB1-A963-A38E-2F4B68F85DD9}"/>
              </a:ext>
            </a:extLst>
          </p:cNvPr>
          <p:cNvSpPr txBox="1"/>
          <p:nvPr/>
        </p:nvSpPr>
        <p:spPr>
          <a:xfrm>
            <a:off x="228600" y="1017746"/>
            <a:ext cx="8525540" cy="156966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rPr>
              <a:t>Revelation 1:18 and the living One; and I was dead, and behold, I am alive forever and ever, and I have the keys of death and of Hades.</a:t>
            </a:r>
          </a:p>
          <a:p>
            <a:pPr marL="309245" marR="5080" indent="-285750" algn="just">
              <a:buClr>
                <a:schemeClr val="bg1"/>
              </a:buClr>
              <a:buFont typeface="Arial" panose="020B0604020202020204" pitchFamily="34" charset="0"/>
              <a:buChar char="•"/>
              <a:tabLst>
                <a:tab pos="387350" algn="l"/>
              </a:tabLst>
            </a:pPr>
            <a:endParaRPr kumimoji="0" lang="en-US" sz="24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3613857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5F1C3C4-8E6F-855D-2100-D70CBAF9776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BC6C264B-DDC0-C3FB-EDDB-326CE7EFBDFD}"/>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BB5DC79-8BF6-D9DF-F260-38FA96DF1ED0}"/>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4347430-FA5B-038B-2D9A-970AE6BB39E7}"/>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20FD5214-0F1B-1808-8918-E6D283AA0ED9}"/>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THE GOSPEL</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1 Corinthians 15:15 Now I make known to you, brothers, the gospel which I proclaimed as good news to you, which also you received, in which also you stand, 2 by which also you are saved, if you hold fast the word which I proclaimed to you as good news, unless you believed for nothing.</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3 For I delivered to you as of first importance what I also received…</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37409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2" y="966518"/>
            <a:ext cx="9035717" cy="4016428"/>
          </a:xfrm>
          <a:prstGeom prst="rect">
            <a:avLst/>
          </a:prstGeom>
        </p:spPr>
        <p:txBody>
          <a:bodyPr spcFirstLastPara="1" wrap="square" lIns="91425" tIns="91425" rIns="91425" bIns="91425" anchor="t" anchorCtr="0">
            <a:noAutofit/>
          </a:bodyPr>
          <a:lstStyle/>
          <a:p>
            <a:pPr marL="0" indent="0">
              <a:buNone/>
            </a:pPr>
            <a:r>
              <a:rPr lang="en-US" sz="2300" dirty="0"/>
              <a:t>]			</a:t>
            </a:r>
          </a:p>
          <a:p>
            <a:pPr marL="0" indent="0">
              <a:buNone/>
            </a:pPr>
            <a:endParaRPr lang="en-US" sz="2300" dirty="0"/>
          </a:p>
          <a:p>
            <a:pPr marL="0" indent="0">
              <a:buNone/>
            </a:pPr>
            <a:r>
              <a:rPr lang="en-US" sz="2400" dirty="0"/>
              <a:t>The Father and Son are co-equal and co-eternal and…</a:t>
            </a:r>
          </a:p>
          <a:p>
            <a:pPr marL="0" indent="0">
              <a:buNone/>
            </a:pPr>
            <a:endParaRPr lang="en-US" sz="2400" dirty="0"/>
          </a:p>
          <a:p>
            <a:pPr marL="0" indent="0">
              <a:buNone/>
            </a:pPr>
            <a:r>
              <a:rPr lang="en-US" sz="2400" dirty="0"/>
              <a:t>ARE </a:t>
            </a:r>
            <a:r>
              <a:rPr lang="en-US" sz="2400" dirty="0" err="1"/>
              <a:t>homoouisious</a:t>
            </a:r>
            <a:r>
              <a:rPr lang="en-US" sz="2400" dirty="0"/>
              <a:t>, “of one substance” / essence / being, but</a:t>
            </a:r>
          </a:p>
          <a:p>
            <a:pPr marL="0" indent="0">
              <a:buNone/>
            </a:pPr>
            <a:endParaRPr lang="en-US" sz="2400" dirty="0"/>
          </a:p>
          <a:p>
            <a:pPr marL="0" indent="0">
              <a:buNone/>
            </a:pPr>
            <a:r>
              <a:rPr lang="en-US" sz="2400" dirty="0"/>
              <a:t>NOT </a:t>
            </a:r>
            <a:r>
              <a:rPr lang="en-US" sz="2400" dirty="0" err="1"/>
              <a:t>heteroousios</a:t>
            </a:r>
            <a:r>
              <a:rPr lang="en-US" sz="2400" dirty="0"/>
              <a:t> “of different substance” / essence / being, &amp;</a:t>
            </a:r>
          </a:p>
          <a:p>
            <a:pPr marL="0" indent="0">
              <a:buNone/>
            </a:pPr>
            <a:endParaRPr lang="en-US" sz="2400" dirty="0"/>
          </a:p>
          <a:p>
            <a:pPr marL="0" indent="0">
              <a:buNone/>
            </a:pPr>
            <a:r>
              <a:rPr lang="en-US" sz="2400" dirty="0"/>
              <a:t>NOT </a:t>
            </a:r>
            <a:r>
              <a:rPr lang="en-US" sz="2400" dirty="0" err="1"/>
              <a:t>homoiousios</a:t>
            </a:r>
            <a:r>
              <a:rPr lang="en-US" sz="2400" dirty="0"/>
              <a:t> “of similar substance” / essence / being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8096FBF-9E31-5172-8A34-C41478E1D7EF}"/>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B143CEA-E811-E816-7F02-C083798D3DFB}"/>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469817E-DA71-34AA-B115-D4261DCF4190}"/>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8BDE96D-6D7F-68B5-131C-E3ADD7AAEB5C}"/>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8B118E2D-5519-6B90-8271-F562293A63DA}"/>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[3]… </a:t>
            </a:r>
            <a:r>
              <a:rPr lang="en-US" sz="2800" dirty="0">
                <a:solidFill>
                  <a:schemeClr val="bg1"/>
                </a:solidFill>
                <a:latin typeface="Instrument Sans" panose="020B0604020202020204" charset="0"/>
                <a:sym typeface="Instrument Sans"/>
              </a:rPr>
              <a:t>that Christ died for our sins according to the Scriptures, 4 and that He was buried, and that He was raised on the third day according to the Scriptures, 5 and that He appeared to Cephas, then to the twelve. 6 After that He appeared to more than five hundred brothers at one time, most of whom remain until now, but some have fallen asleep. 7 After that, He appeared to James, then to all the apostles…</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727616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113D579-D7A5-A977-B071-43BE90B8330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4FEF510-9FFB-22C3-2ED6-9DF7A9BE9E49}"/>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BD2D099-D5A8-674B-2F08-D181A8620FA6}"/>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880CB21-95E9-1CC3-DD3D-81E3E0DFF337}"/>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4000" dirty="0"/>
              <a:t>He suffered, and the third day he rose again</a:t>
            </a:r>
          </a:p>
        </p:txBody>
      </p:sp>
      <p:sp>
        <p:nvSpPr>
          <p:cNvPr id="8" name="TextBox 7">
            <a:extLst>
              <a:ext uri="{FF2B5EF4-FFF2-40B4-BE49-F238E27FC236}">
                <a16:creationId xmlns:a16="http://schemas.microsoft.com/office/drawing/2014/main" id="{374A84AC-A05F-B120-FB92-C0D37D6E48CD}"/>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8 and last of all, as to one untimely born, He appeared to me also. 9 For I am the least of the apostles, and not worthy to be called an apostle, because I persecuted the church of God. 10 But by the grace of God I am what I am, and His grace toward me did not prove vain; but I labored even more than all of them, yet not I, but the grace of God with me. 11 Whether then it was I or they, so we preach and so you believed.</a:t>
            </a:r>
          </a:p>
        </p:txBody>
      </p:sp>
    </p:spTree>
    <p:extLst>
      <p:ext uri="{BB962C8B-B14F-4D97-AF65-F5344CB8AC3E}">
        <p14:creationId xmlns:p14="http://schemas.microsoft.com/office/powerpoint/2010/main" val="3501572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225D9C-1910-BEDB-BE3A-149EF0C8C9C9}"/>
              </a:ext>
            </a:extLst>
          </p:cNvPr>
          <p:cNvSpPr>
            <a:spLocks noGrp="1"/>
          </p:cNvSpPr>
          <p:nvPr>
            <p:ph type="pic" idx="2"/>
          </p:nvPr>
        </p:nvSpPr>
        <p:spPr/>
        <p:txBody>
          <a:bodyPr/>
          <a:lstStyle/>
          <a:p>
            <a:r>
              <a:rPr lang="en-US" dirty="0"/>
              <a:t>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52400" indent="0">
              <a:buNone/>
            </a:pPr>
            <a:r>
              <a:rPr lang="en-US" dirty="0"/>
              <a:t>                      15</a:t>
            </a:r>
          </a:p>
        </p:txBody>
      </p:sp>
      <p:sp>
        <p:nvSpPr>
          <p:cNvPr id="3" name="Title 2">
            <a:extLst>
              <a:ext uri="{FF2B5EF4-FFF2-40B4-BE49-F238E27FC236}">
                <a16:creationId xmlns:a16="http://schemas.microsoft.com/office/drawing/2014/main" id="{66B31433-AF83-8EA6-FE4B-A1DCF9657E0B}"/>
              </a:ext>
            </a:extLst>
          </p:cNvPr>
          <p:cNvSpPr>
            <a:spLocks noGrp="1"/>
          </p:cNvSpPr>
          <p:nvPr>
            <p:ph type="title"/>
          </p:nvPr>
        </p:nvSpPr>
        <p:spPr>
          <a:xfrm>
            <a:off x="0" y="0"/>
            <a:ext cx="1463040" cy="5143500"/>
          </a:xfrm>
        </p:spPr>
        <p:txBody>
          <a:bodyPr/>
          <a:lstStyle/>
          <a:p>
            <a:r>
              <a:rPr lang="en-US" b="1" dirty="0">
                <a:solidFill>
                  <a:schemeClr val="tx1"/>
                </a:solidFill>
              </a:rPr>
              <a:t>C</a:t>
            </a:r>
            <a:br>
              <a:rPr lang="en-US" b="1" dirty="0">
                <a:solidFill>
                  <a:schemeClr val="tx1"/>
                </a:solidFill>
              </a:rPr>
            </a:br>
            <a:br>
              <a:rPr lang="en-US" b="1" dirty="0">
                <a:solidFill>
                  <a:schemeClr val="tx1"/>
                </a:solidFill>
              </a:rPr>
            </a:br>
            <a:r>
              <a:rPr lang="en-US" b="1" dirty="0">
                <a:solidFill>
                  <a:schemeClr val="tx1"/>
                </a:solidFill>
              </a:rPr>
              <a:t>O</a:t>
            </a:r>
            <a:br>
              <a:rPr lang="en-US" b="1" dirty="0">
                <a:solidFill>
                  <a:schemeClr val="tx1"/>
                </a:solidFill>
              </a:rPr>
            </a:br>
            <a:br>
              <a:rPr lang="en-US" b="1" dirty="0">
                <a:solidFill>
                  <a:schemeClr val="tx1"/>
                </a:solidFill>
              </a:rPr>
            </a:br>
            <a:r>
              <a:rPr lang="en-US" b="1" dirty="0">
                <a:solidFill>
                  <a:schemeClr val="tx1"/>
                </a:solidFill>
              </a:rPr>
              <a:t>R</a:t>
            </a:r>
            <a:br>
              <a:rPr lang="en-US" b="1" dirty="0">
                <a:solidFill>
                  <a:schemeClr val="tx1"/>
                </a:solidFill>
              </a:rPr>
            </a:br>
            <a:br>
              <a:rPr lang="en-US" b="1" dirty="0">
                <a:solidFill>
                  <a:schemeClr val="tx1"/>
                </a:solidFill>
              </a:rPr>
            </a:br>
            <a:r>
              <a:rPr lang="en-US" b="1" dirty="0">
                <a:solidFill>
                  <a:schemeClr val="tx1"/>
                </a:solidFill>
              </a:rPr>
              <a:t>E</a:t>
            </a:r>
          </a:p>
        </p:txBody>
      </p:sp>
    </p:spTree>
    <p:extLst>
      <p:ext uri="{BB962C8B-B14F-4D97-AF65-F5344CB8AC3E}">
        <p14:creationId xmlns:p14="http://schemas.microsoft.com/office/powerpoint/2010/main" val="395220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699661"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a:t>
            </a:r>
            <a:br>
              <a:rPr lang="en-US" sz="2200" dirty="0"/>
            </a:br>
            <a:r>
              <a:rPr lang="en-US" sz="2200" dirty="0"/>
              <a:t>of the Father, the only-begotten; that is, of the essence of the Father, God of God, Light of Light, very God of very God, begotten, not made, consubstantial with the Father; </a:t>
            </a:r>
            <a:br>
              <a:rPr lang="en-US" sz="2200" dirty="0"/>
            </a:b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TotalTime>
  <Words>3961</Words>
  <Application>Microsoft Office PowerPoint</Application>
  <PresentationFormat>On-screen Show (16:9)</PresentationFormat>
  <Paragraphs>185</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Anaheim</vt:lpstr>
      <vt:lpstr>Instrument Serif</vt:lpstr>
      <vt:lpstr>Open Sans</vt:lpstr>
      <vt:lpstr>Open Sans Light</vt:lpstr>
      <vt:lpstr>Instrument Sans</vt:lpstr>
      <vt:lpstr>Nunito Light</vt:lpstr>
      <vt:lpstr>Arial</vt:lpstr>
      <vt:lpstr>Raleway</vt:lpstr>
      <vt:lpstr>Church and Religion by Slidesgo</vt:lpstr>
      <vt:lpstr>NICENE CREED AFTER 1700 YEARS</vt:lpstr>
      <vt:lpstr>ARIUS Pre-325</vt:lpstr>
      <vt:lpstr>THE COUNCIL OF NICAEA</vt:lpstr>
      <vt:lpstr>VERDICT</vt:lpstr>
      <vt:lpstr>CREED</vt:lpstr>
      <vt:lpstr>THE NICENE CREED</vt:lpstr>
      <vt:lpstr>Structure of the Nicene Creed (325)</vt:lpstr>
      <vt:lpstr>01</vt:lpstr>
      <vt:lpstr>THE NICENE CREED</vt:lpstr>
      <vt:lpstr>In one God…</vt:lpstr>
      <vt:lpstr>…The Father Almighty</vt:lpstr>
      <vt:lpstr>Maker of all things visible and invisible</vt:lpstr>
      <vt:lpstr>02</vt:lpstr>
      <vt:lpstr>THE NICENE CREED</vt:lpstr>
      <vt:lpstr>…and in One Lord Jesus Christ</vt:lpstr>
      <vt:lpstr>the Son of God, begotten of the Father,</vt:lpstr>
      <vt:lpstr>[God of God], Light of Light, very God of very God</vt:lpstr>
      <vt:lpstr>begotten, not made, consubstantial with the Father</vt:lpstr>
      <vt:lpstr>By whom all things were made;</vt:lpstr>
      <vt:lpstr>Who for us men, and for our salvation, came down and was incarnate and was made man;</vt:lpstr>
      <vt:lpstr>Who for us men, and for our salvation, came down and was incarnate and was made man;</vt:lpstr>
      <vt:lpstr>Who for us men, and for our salvation, came down and was incarnate and was made man;</vt:lpstr>
      <vt:lpstr>Who for us men, and for our salvation, came down and was incarnate and was made man;</vt:lpstr>
      <vt:lpstr>Who for us men, and for our salvation, came down and was incarnate and was made man;</vt:lpstr>
      <vt:lpstr>Who for us men, and for our salvation, came down and was incarnate and was made man;</vt:lpstr>
      <vt:lpstr>Who for us men, and for our salvation, came down and was incarnate and was made man;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He suffered, and the third day he rose again</vt:lpstr>
      <vt:lpstr>C  O  R  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25</cp:revision>
  <dcterms:modified xsi:type="dcterms:W3CDTF">2025-11-13T21:28:14Z</dcterms:modified>
</cp:coreProperties>
</file>