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40"/>
  </p:notesMasterIdLst>
  <p:sldIdLst>
    <p:sldId id="256" r:id="rId2"/>
    <p:sldId id="289" r:id="rId3"/>
    <p:sldId id="259" r:id="rId4"/>
    <p:sldId id="291" r:id="rId5"/>
    <p:sldId id="290" r:id="rId6"/>
    <p:sldId id="292" r:id="rId7"/>
    <p:sldId id="258" r:id="rId8"/>
    <p:sldId id="260" r:id="rId9"/>
    <p:sldId id="293" r:id="rId10"/>
    <p:sldId id="309" r:id="rId11"/>
    <p:sldId id="321" r:id="rId12"/>
    <p:sldId id="330" r:id="rId13"/>
    <p:sldId id="342" r:id="rId14"/>
    <p:sldId id="343" r:id="rId15"/>
    <p:sldId id="351" r:id="rId16"/>
    <p:sldId id="358" r:id="rId17"/>
    <p:sldId id="359" r:id="rId18"/>
    <p:sldId id="360" r:id="rId19"/>
    <p:sldId id="361" r:id="rId20"/>
    <p:sldId id="362" r:id="rId21"/>
    <p:sldId id="363" r:id="rId22"/>
    <p:sldId id="364" r:id="rId23"/>
    <p:sldId id="365" r:id="rId24"/>
    <p:sldId id="366" r:id="rId25"/>
    <p:sldId id="368" r:id="rId26"/>
    <p:sldId id="370" r:id="rId27"/>
    <p:sldId id="369" r:id="rId28"/>
    <p:sldId id="372" r:id="rId29"/>
    <p:sldId id="373" r:id="rId30"/>
    <p:sldId id="374" r:id="rId31"/>
    <p:sldId id="375" r:id="rId32"/>
    <p:sldId id="376" r:id="rId33"/>
    <p:sldId id="367" r:id="rId34"/>
    <p:sldId id="378" r:id="rId35"/>
    <p:sldId id="377" r:id="rId36"/>
    <p:sldId id="379" r:id="rId37"/>
    <p:sldId id="380" r:id="rId38"/>
    <p:sldId id="371" r:id="rId39"/>
  </p:sldIdLst>
  <p:sldSz cx="9144000" cy="5143500" type="screen16x9"/>
  <p:notesSz cx="6858000" cy="9144000"/>
  <p:embeddedFontLst>
    <p:embeddedFont>
      <p:font typeface="Anaheim" panose="020B0604020202020204" charset="0"/>
      <p:regular r:id="rId41"/>
      <p:bold r:id="rId42"/>
    </p:embeddedFont>
    <p:embeddedFont>
      <p:font typeface="Instrument Sans" panose="020B0604020202020204" charset="0"/>
      <p:regular r:id="rId43"/>
      <p:bold r:id="rId44"/>
      <p:italic r:id="rId45"/>
      <p:boldItalic r:id="rId46"/>
    </p:embeddedFont>
    <p:embeddedFont>
      <p:font typeface="Instrument Serif" panose="020B0604020202020204" charset="0"/>
      <p:regular r:id="rId47"/>
      <p:italic r:id="rId48"/>
    </p:embeddedFont>
    <p:embeddedFont>
      <p:font typeface="Nunito Light" pitchFamily="2" charset="0"/>
      <p:regular r:id="rId49"/>
      <p:italic r:id="rId50"/>
    </p:embeddedFont>
    <p:embeddedFont>
      <p:font typeface="Open Sans" panose="020B0606030504020204" pitchFamily="34" charset="0"/>
      <p:regular r:id="rId51"/>
      <p:bold r:id="rId52"/>
      <p:italic r:id="rId53"/>
      <p:boldItalic r:id="rId54"/>
    </p:embeddedFont>
    <p:embeddedFont>
      <p:font typeface="Open Sans Light" panose="020B0306030504020204" pitchFamily="34" charset="0"/>
      <p:regular r:id="rId55"/>
      <p:italic r:id="rId56"/>
    </p:embeddedFont>
    <p:embeddedFont>
      <p:font typeface="Raleway"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8020D9-9F3A-4312-BD94-A913F692D96B}">
  <a:tblStyle styleId="{148020D9-9F3A-4312-BD94-A913F692D9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p:scale>
          <a:sx n="70" d="100"/>
          <a:sy n="70" d="100"/>
        </p:scale>
        <p:origin x="-187" y="5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A3330B7-9204-E8AD-26E2-F9A50E2862F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5B8FB241-1ACE-FA4E-A4AE-D08D6B2228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15DE634A-4500-4591-D3D2-4908324DC0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913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9304E35-CE3D-63BF-EC2C-FDE4679C4BB9}"/>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7383B2D-0460-44CF-E0B3-0A48A9589F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0EF5241-EA84-03EE-3A8A-AB3015B95D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6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EF0D3C27-72F8-E555-7830-2817FF696686}"/>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900224E-AD5A-832F-988C-54F3EBF43D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AB21498-0B3B-ABD7-80DB-0A4A2FD275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85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118CFEDF-38DC-046B-555B-9F59CFEDAD3A}"/>
            </a:ext>
          </a:extLst>
        </p:cNvPr>
        <p:cNvGrpSpPr/>
        <p:nvPr/>
      </p:nvGrpSpPr>
      <p:grpSpPr>
        <a:xfrm>
          <a:off x="0" y="0"/>
          <a:ext cx="0" cy="0"/>
          <a:chOff x="0" y="0"/>
          <a:chExt cx="0" cy="0"/>
        </a:xfrm>
      </p:grpSpPr>
      <p:sp>
        <p:nvSpPr>
          <p:cNvPr id="187" name="Google Shape;187;g54dda1946d_6_308:notes">
            <a:extLst>
              <a:ext uri="{FF2B5EF4-FFF2-40B4-BE49-F238E27FC236}">
                <a16:creationId xmlns:a16="http://schemas.microsoft.com/office/drawing/2014/main" id="{38A1DD39-300C-D8BD-27A5-5DB3C761EC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dda1946d_6_308:notes">
            <a:extLst>
              <a:ext uri="{FF2B5EF4-FFF2-40B4-BE49-F238E27FC236}">
                <a16:creationId xmlns:a16="http://schemas.microsoft.com/office/drawing/2014/main" id="{DFDAD368-1577-8E8F-69C7-B0EB929A99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487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2540B843-1FB4-C4E6-A948-91C1945EAEE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3D1421D-045D-C0BA-A921-60FBDBA0EF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CC1807B-83CB-091C-F8E2-7E11EDE7AE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118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787E7C4-CDF2-17CE-0165-650A742619E2}"/>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254F08CD-734C-1BF4-9D42-E3FAC70C6F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2BE23128-C104-1F62-AACD-BE256FEDE0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23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897523D-502D-946D-1C56-2FFDCA70710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EBE5B8F4-C623-8C4C-87EA-B4F2E9E907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DA2CDEE-4ED9-84C6-B579-ED9BDE6A98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5450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B62509F-8F42-F22E-AAC9-A8A5ED8BDE01}"/>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36EB9D32-9307-1B5C-A9B3-F210957519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47C9AD42-D490-BFC8-D64D-639573D837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151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11AA6CFB-7057-3D05-7E42-C1EE19710163}"/>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9F6EFA8D-7ADD-62B6-D92A-FF047075A8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12977EC-1EB5-4A1C-19F2-E226E65158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9414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CACB927E-742C-02E8-1AC3-67022593A8AF}"/>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D8D87918-E539-88D9-24C9-028938149D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9F77A5F-C37A-7B41-45CE-EF94DBCBA7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69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C558BC25-78A0-161E-8714-B14DBDE6506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0E269F0E-0666-9A01-E5BA-645B0A0DBC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0092C87-1597-5AB1-FECA-CFEFACC40F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28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82F7C61-BFC8-E5B0-91C4-14A0B02F8206}"/>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1D4A73AB-4463-A489-0B78-C0B91E741A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BD0C4F17-F3FF-A0D8-5B66-E0E2A39FF8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984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6AE565CA-AA5E-DB7A-4F13-83C88829CA48}"/>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65500FC1-A203-422C-52A6-3965ABAD43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B9073A4-9647-99B4-F783-38AD681411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9380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DD8A478-B666-D8DA-BFB0-53CF48F19673}"/>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540C0C2B-8DA4-0F39-B15A-6B9C9F7675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54BC9841-127F-84FF-995C-D24EB51A9C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733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611B741E-DFBB-1B3F-3776-265745E36BA4}"/>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CC6145DD-4918-F0DA-8C02-A0EF1CC852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2F152CEF-D5F3-0D99-ADB9-C49023E6FE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170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CF96E1B-4946-DF13-4949-2953C8C11284}"/>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993DF42-E155-9718-6DAF-A0527391B1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4B7B4423-5792-15DA-0A83-7184123BB1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290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537CB4D2-A26A-FD33-8504-8EAE0CA0EB0C}"/>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C08A0984-94DB-38BC-AE6A-866DDBEFA4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B20FCE74-4684-F971-3269-3B78E29FAA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4537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983EF9F-7181-40EC-9E33-72DB2BAC934A}"/>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BFFCEE4E-D25B-DBB5-8F3E-390945D3F0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C95A35BF-AD07-9FA7-BA09-C74DBC3442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549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DC6FA90-DFD3-F4DA-49D2-CEA092BE55FF}"/>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8FF9B5D3-AED1-C9D9-3332-4961FBE9BB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8B0C1ED2-1724-8A82-BB0D-050826BF0C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2417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D5470B95-F5A4-4045-B45D-9A017D4472C8}"/>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DE8B1FD2-8B5C-7757-45FA-DA2BF18768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94CA145B-2BEB-7A32-B8A4-A03BF14F1E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618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FBA760D-D420-92F3-2AD0-855B6FE1B4D8}"/>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BE38FA30-B306-7279-071A-B10508A7B5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B1B8FECD-4C6D-7517-EAE6-29A9A9D0ED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400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B9BB4B6-F669-628F-01FE-D34B786C50AA}"/>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51BBA2DE-50EC-93A2-4CEC-D72F2D33D3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502BE81B-73B7-1495-15AA-58BD0C3A2A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622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44C99E7-3A18-0138-3213-28E0A5223043}"/>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33430EB-C07D-D960-75CF-5A3F1A597F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A1A8ABD9-2F13-F6B5-E36F-08404955E8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9709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06D087F-9533-D01F-817C-558AC8ACD615}"/>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9D01D45-CD4A-2661-2E07-094C38F7FB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4C46CF1E-1A9C-22A6-9616-7BD8AF1000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447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4025260-254F-074B-C6A5-FFB28F76C503}"/>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591C8556-4E98-C1E2-E66E-49BF491A79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34CB5AAB-B412-07BB-E5A5-14F46AF49B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5315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CA94032-4BA2-8E9F-CFCD-B9491A7FBAC7}"/>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EBF337E1-EA38-89F3-07D0-9E79CFA1CB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082F9C27-EF09-00F0-9A3A-1557B75B37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3219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21D27D5-A1F5-CBCA-68D7-6890EBA307FD}"/>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D9C23D3C-42B5-94AB-7700-34113B3D70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48ABF98B-CC07-E2EE-9B7B-380D6B5336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14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56B5236-EB5C-CDE2-DEA6-B0076D39B42C}"/>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147AE391-A2CA-5E41-0973-5B967AE60D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2F2FA56F-9B36-3C71-AC66-0EDC17E1D5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969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5F49FA0-2317-C842-AB67-E7718E82143B}"/>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47492A6-2A94-A344-66A3-332BBBCC83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95B874DD-D9FB-A3A3-FEBA-D51CD34433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837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7DAA26F-157F-3A0E-C7F3-E3E63CB6313A}"/>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E4B96C10-C8E2-9309-CCF8-2B20B13900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31CC47CF-373B-F506-05D7-BFA4A8E71C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34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7DB09B31-8728-97B4-7911-01B5C09780A8}"/>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2DFC8A79-D733-C7AA-2225-39F7FEE06A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5796107E-1E9F-B351-15D2-7A1DB53C33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50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9A47508-06A5-8D3F-2047-C50C72F1FADC}"/>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63DA53ED-5C14-4285-D311-9479E2D5A2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F72CE4A-386F-CFFD-4B02-9B655EAF0D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3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3700062-DCE3-3ACE-585A-9588E065345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7133E754-1260-93C0-E367-C45CDD8434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BCBB857-4466-9FDF-3E4C-1E91C38828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75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5C90D60-C201-73E9-E235-AF5BB7B76774}"/>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9143D6CF-3F5B-8FF3-C19A-24B40061A8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0C0AFD94-9839-8FE3-9A9E-AAC26CD6DA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06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06775" y="508450"/>
            <a:ext cx="6930900" cy="1710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5200"/>
              <a:buNone/>
              <a:defRPr sz="5400" b="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1106775" y="166575"/>
            <a:ext cx="69303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228600" y="2496150"/>
            <a:ext cx="8686800" cy="2409600"/>
          </a:xfrm>
          <a:prstGeom prst="rect">
            <a:avLst/>
          </a:prstGeom>
          <a:noFill/>
          <a:ln w="9525" cap="flat" cmpd="sng">
            <a:solidFill>
              <a:schemeClr val="lt1"/>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28750" y="723263"/>
            <a:ext cx="8686500" cy="1621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
        <p:nvSpPr>
          <p:cNvPr id="55" name="Google Shape;55;p14"/>
          <p:cNvSpPr txBox="1">
            <a:spLocks noGrp="1"/>
          </p:cNvSpPr>
          <p:nvPr>
            <p:ph type="subTitle" idx="1"/>
          </p:nvPr>
        </p:nvSpPr>
        <p:spPr>
          <a:xfrm>
            <a:off x="1235475" y="2667350"/>
            <a:ext cx="6673200" cy="17529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Open Sans"/>
              <a:buChar char="●"/>
              <a:defRPr/>
            </a:lvl1pPr>
            <a:lvl2pPr lvl="1">
              <a:spcBef>
                <a:spcPts val="0"/>
              </a:spcBef>
              <a:spcAft>
                <a:spcPts val="0"/>
              </a:spcAft>
              <a:buSzPts val="1200"/>
              <a:buFont typeface="Open Sans"/>
              <a:buChar char="○"/>
              <a:defRPr/>
            </a:lvl2pPr>
            <a:lvl3pPr lvl="2">
              <a:spcBef>
                <a:spcPts val="0"/>
              </a:spcBef>
              <a:spcAft>
                <a:spcPts val="0"/>
              </a:spcAft>
              <a:buSzPts val="1200"/>
              <a:buFont typeface="Open Sans"/>
              <a:buChar char="■"/>
              <a:defRPr/>
            </a:lvl3pPr>
            <a:lvl4pPr lvl="3">
              <a:spcBef>
                <a:spcPts val="0"/>
              </a:spcBef>
              <a:spcAft>
                <a:spcPts val="0"/>
              </a:spcAft>
              <a:buSzPts val="1200"/>
              <a:buFont typeface="Open Sans"/>
              <a:buChar char="●"/>
              <a:defRPr/>
            </a:lvl4pPr>
            <a:lvl5pPr lvl="4">
              <a:spcBef>
                <a:spcPts val="0"/>
              </a:spcBef>
              <a:spcAft>
                <a:spcPts val="0"/>
              </a:spcAft>
              <a:buSzPts val="1200"/>
              <a:buFont typeface="Open Sans"/>
              <a:buChar char="○"/>
              <a:defRPr/>
            </a:lvl5pPr>
            <a:lvl6pPr lvl="5">
              <a:spcBef>
                <a:spcPts val="0"/>
              </a:spcBef>
              <a:spcAft>
                <a:spcPts val="0"/>
              </a:spcAft>
              <a:buSzPts val="1200"/>
              <a:buFont typeface="Open Sans"/>
              <a:buChar char="■"/>
              <a:defRPr/>
            </a:lvl6pPr>
            <a:lvl7pPr lvl="6">
              <a:spcBef>
                <a:spcPts val="0"/>
              </a:spcBef>
              <a:spcAft>
                <a:spcPts val="0"/>
              </a:spcAft>
              <a:buSzPts val="1200"/>
              <a:buFont typeface="Open Sans"/>
              <a:buChar char="●"/>
              <a:defRPr/>
            </a:lvl7pPr>
            <a:lvl8pPr lvl="7">
              <a:spcBef>
                <a:spcPts val="0"/>
              </a:spcBef>
              <a:spcAft>
                <a:spcPts val="0"/>
              </a:spcAft>
              <a:buSzPts val="1200"/>
              <a:buFont typeface="Open Sans"/>
              <a:buChar char="○"/>
              <a:defRPr/>
            </a:lvl8pPr>
            <a:lvl9pPr lvl="8">
              <a:spcBef>
                <a:spcPts val="0"/>
              </a:spcBef>
              <a:spcAft>
                <a:spcPts val="0"/>
              </a:spcAft>
              <a:buSzPts val="1200"/>
              <a:buFont typeface="Open Sans"/>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ONE_COLUMN_TEXT_1">
    <p:spTree>
      <p:nvGrpSpPr>
        <p:cNvPr id="1" name="Shape 56"/>
        <p:cNvGrpSpPr/>
        <p:nvPr/>
      </p:nvGrpSpPr>
      <p:grpSpPr>
        <a:xfrm>
          <a:off x="0" y="0"/>
          <a:ext cx="0" cy="0"/>
          <a:chOff x="0" y="0"/>
          <a:chExt cx="0" cy="0"/>
        </a:xfrm>
      </p:grpSpPr>
      <p:sp>
        <p:nvSpPr>
          <p:cNvPr id="57" name="Google Shape;57;p15"/>
          <p:cNvSpPr txBox="1">
            <a:spLocks noGrp="1"/>
          </p:cNvSpPr>
          <p:nvPr>
            <p:ph type="subTitle" idx="1"/>
          </p:nvPr>
        </p:nvSpPr>
        <p:spPr>
          <a:xfrm>
            <a:off x="228750" y="2586000"/>
            <a:ext cx="4247100" cy="22209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Open Sans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200"/>
              <a:buFont typeface="Nunito Light"/>
              <a:buChar char="○"/>
              <a:defRPr/>
            </a:lvl5pPr>
            <a:lvl6pPr lvl="5" algn="ctr">
              <a:lnSpc>
                <a:spcPct val="100000"/>
              </a:lnSpc>
              <a:spcBef>
                <a:spcPts val="0"/>
              </a:spcBef>
              <a:spcAft>
                <a:spcPts val="0"/>
              </a:spcAft>
              <a:buClr>
                <a:srgbClr val="999999"/>
              </a:buClr>
              <a:buSzPts val="12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200"/>
              <a:buFont typeface="Nunito Light"/>
              <a:buChar char="■"/>
              <a:defRPr/>
            </a:lvl9pPr>
          </a:lstStyle>
          <a:p>
            <a:endParaRPr/>
          </a:p>
        </p:txBody>
      </p:sp>
      <p:sp>
        <p:nvSpPr>
          <p:cNvPr id="58" name="Google Shape;58;p15"/>
          <p:cNvSpPr>
            <a:spLocks noGrp="1"/>
          </p:cNvSpPr>
          <p:nvPr>
            <p:ph type="pic" idx="2"/>
          </p:nvPr>
        </p:nvSpPr>
        <p:spPr>
          <a:xfrm>
            <a:off x="5157450" y="228600"/>
            <a:ext cx="3758100" cy="4686300"/>
          </a:xfrm>
          <a:prstGeom prst="rect">
            <a:avLst/>
          </a:prstGeom>
          <a:noFill/>
          <a:ln w="9525" cap="flat" cmpd="sng">
            <a:solidFill>
              <a:schemeClr val="dk1"/>
            </a:solidFill>
            <a:prstDash val="solid"/>
            <a:round/>
            <a:headEnd type="none" w="sm" len="sm"/>
            <a:tailEnd type="none" w="sm" len="sm"/>
          </a:ln>
        </p:spPr>
      </p:sp>
      <p:sp>
        <p:nvSpPr>
          <p:cNvPr id="59" name="Google Shape;59;p15"/>
          <p:cNvSpPr txBox="1">
            <a:spLocks noGrp="1"/>
          </p:cNvSpPr>
          <p:nvPr>
            <p:ph type="title"/>
          </p:nvPr>
        </p:nvSpPr>
        <p:spPr>
          <a:xfrm>
            <a:off x="228750" y="228600"/>
            <a:ext cx="4247100" cy="235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1"/>
        </a:solid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a:spLocks noGrp="1"/>
          </p:cNvSpPr>
          <p:nvPr>
            <p:ph type="pic" idx="2"/>
          </p:nvPr>
        </p:nvSpPr>
        <p:spPr>
          <a:xfrm>
            <a:off x="0" y="0"/>
            <a:ext cx="9144000" cy="5143500"/>
          </a:xfrm>
          <a:prstGeom prst="rect">
            <a:avLst/>
          </a:prstGeom>
          <a:noFill/>
          <a:ln>
            <a:noFill/>
          </a:ln>
        </p:spPr>
      </p:sp>
      <p:sp>
        <p:nvSpPr>
          <p:cNvPr id="14" name="Google Shape;14;p3"/>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4800">
                <a:solidFill>
                  <a:schemeClr val="lt1"/>
                </a:solidFill>
              </a:defRPr>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5" name="Google Shape;15;p3"/>
          <p:cNvSpPr txBox="1">
            <a:spLocks noGrp="1"/>
          </p:cNvSpPr>
          <p:nvPr>
            <p:ph type="title" idx="3" hasCustomPrompt="1"/>
          </p:nvPr>
        </p:nvSpPr>
        <p:spPr>
          <a:xfrm>
            <a:off x="4027150" y="948460"/>
            <a:ext cx="1089900" cy="10278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6000"/>
              <a:buNone/>
              <a:defRPr sz="60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1610450" y="166575"/>
            <a:ext cx="59229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20000" y="445019"/>
            <a:ext cx="4763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7"/>
          <p:cNvSpPr txBox="1">
            <a:spLocks noGrp="1"/>
          </p:cNvSpPr>
          <p:nvPr>
            <p:ph type="subTitle" idx="1"/>
          </p:nvPr>
        </p:nvSpPr>
        <p:spPr>
          <a:xfrm>
            <a:off x="713225" y="1790975"/>
            <a:ext cx="4294800" cy="1908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Open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35550" y="1441675"/>
            <a:ext cx="4872900" cy="118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 name="Google Shape;35;p9"/>
          <p:cNvSpPr txBox="1">
            <a:spLocks noGrp="1"/>
          </p:cNvSpPr>
          <p:nvPr>
            <p:ph type="subTitle" idx="1"/>
          </p:nvPr>
        </p:nvSpPr>
        <p:spPr>
          <a:xfrm>
            <a:off x="2135550" y="2784625"/>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284000" y="1530100"/>
            <a:ext cx="6576000" cy="1045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 name="Google Shape;41;p11"/>
          <p:cNvSpPr txBox="1">
            <a:spLocks noGrp="1"/>
          </p:cNvSpPr>
          <p:nvPr>
            <p:ph type="subTitle" idx="1"/>
          </p:nvPr>
        </p:nvSpPr>
        <p:spPr>
          <a:xfrm>
            <a:off x="1284000" y="2773650"/>
            <a:ext cx="6576000" cy="64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1"/>
        </a:solid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228600" y="381000"/>
            <a:ext cx="8686800" cy="789000"/>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3600">
                <a:solidFill>
                  <a:schemeClr val="lt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5" name="Google Shape;45;p13"/>
          <p:cNvSpPr txBox="1">
            <a:spLocks noGrp="1"/>
          </p:cNvSpPr>
          <p:nvPr>
            <p:ph type="title" idx="2" hasCustomPrompt="1"/>
          </p:nvPr>
        </p:nvSpPr>
        <p:spPr>
          <a:xfrm>
            <a:off x="1314726" y="154870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6" name="Google Shape;46;p13"/>
          <p:cNvSpPr txBox="1">
            <a:spLocks noGrp="1"/>
          </p:cNvSpPr>
          <p:nvPr>
            <p:ph type="subTitle" idx="1"/>
          </p:nvPr>
        </p:nvSpPr>
        <p:spPr>
          <a:xfrm>
            <a:off x="2261274" y="154870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7" name="Google Shape;47;p13"/>
          <p:cNvSpPr txBox="1">
            <a:spLocks noGrp="1"/>
          </p:cNvSpPr>
          <p:nvPr>
            <p:ph type="title" idx="3" hasCustomPrompt="1"/>
          </p:nvPr>
        </p:nvSpPr>
        <p:spPr>
          <a:xfrm>
            <a:off x="1314726" y="221252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8" name="Google Shape;48;p13"/>
          <p:cNvSpPr txBox="1">
            <a:spLocks noGrp="1"/>
          </p:cNvSpPr>
          <p:nvPr>
            <p:ph type="subTitle" idx="4"/>
          </p:nvPr>
        </p:nvSpPr>
        <p:spPr>
          <a:xfrm>
            <a:off x="2261274" y="221252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9" name="Google Shape;49;p13"/>
          <p:cNvSpPr txBox="1">
            <a:spLocks noGrp="1"/>
          </p:cNvSpPr>
          <p:nvPr>
            <p:ph type="title" idx="5" hasCustomPrompt="1"/>
          </p:nvPr>
        </p:nvSpPr>
        <p:spPr>
          <a:xfrm>
            <a:off x="1314726" y="287635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0" name="Google Shape;50;p13"/>
          <p:cNvSpPr txBox="1">
            <a:spLocks noGrp="1"/>
          </p:cNvSpPr>
          <p:nvPr>
            <p:ph type="subTitle" idx="6"/>
          </p:nvPr>
        </p:nvSpPr>
        <p:spPr>
          <a:xfrm>
            <a:off x="2261274" y="287635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1" name="Google Shape;51;p13"/>
          <p:cNvSpPr txBox="1">
            <a:spLocks noGrp="1"/>
          </p:cNvSpPr>
          <p:nvPr>
            <p:ph type="title" idx="7" hasCustomPrompt="1"/>
          </p:nvPr>
        </p:nvSpPr>
        <p:spPr>
          <a:xfrm>
            <a:off x="1314726" y="354017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2" name="Google Shape;52;p13"/>
          <p:cNvSpPr txBox="1">
            <a:spLocks noGrp="1"/>
          </p:cNvSpPr>
          <p:nvPr>
            <p:ph type="subTitle" idx="8"/>
          </p:nvPr>
        </p:nvSpPr>
        <p:spPr>
          <a:xfrm>
            <a:off x="2261274" y="354017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Instrument Serif"/>
              <a:buNone/>
              <a:defRPr sz="2600">
                <a:solidFill>
                  <a:schemeClr val="dk1"/>
                </a:solidFill>
                <a:latin typeface="Instrument Serif"/>
                <a:ea typeface="Instrument Serif"/>
                <a:cs typeface="Instrument Serif"/>
                <a:sym typeface="Instrument Serif"/>
              </a:defRPr>
            </a:lvl1pPr>
            <a:lvl2pPr lvl="1"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2pPr>
            <a:lvl3pPr lvl="2"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3pPr>
            <a:lvl4pPr lvl="3"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4pPr>
            <a:lvl5pPr lvl="4"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5pPr>
            <a:lvl6pPr lvl="5"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6pPr>
            <a:lvl7pPr lvl="6"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7pPr>
            <a:lvl8pPr lvl="7"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8pPr>
            <a:lvl9pPr lvl="8"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1pPr>
            <a:lvl2pPr marL="914400" lvl="1"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2pPr>
            <a:lvl3pPr marL="1371600" lvl="2"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3pPr>
            <a:lvl4pPr marL="1828800" lvl="3"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4pPr>
            <a:lvl5pPr marL="2286000" lvl="4"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5pPr>
            <a:lvl6pPr marL="2743200" lvl="5"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6pPr>
            <a:lvl7pPr marL="3200400" lvl="6"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7pPr>
            <a:lvl8pPr marL="3657600" lvl="7"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8pPr>
            <a:lvl9pPr marL="4114800" lvl="8"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6" r:id="rId12"/>
    <p:sldLayoutId id="214748366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p:nvPr/>
        </p:nvSpPr>
        <p:spPr>
          <a:xfrm rot="-265740">
            <a:off x="3833691" y="1465304"/>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p:cNvSpPr/>
          <p:nvPr/>
        </p:nvSpPr>
        <p:spPr>
          <a:xfrm rot="-265740">
            <a:off x="3833691" y="1396908"/>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p:cNvSpPr txBox="1">
            <a:spLocks noGrp="1"/>
          </p:cNvSpPr>
          <p:nvPr>
            <p:ph type="ctrTitle"/>
          </p:nvPr>
        </p:nvSpPr>
        <p:spPr>
          <a:xfrm>
            <a:off x="1106175" y="527775"/>
            <a:ext cx="6930900" cy="171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NICENE CREED</a:t>
            </a:r>
            <a:br>
              <a:rPr lang="en-US" dirty="0"/>
            </a:br>
            <a:r>
              <a:rPr lang="en-US" dirty="0"/>
              <a:t>AFTER 1700 YEARS</a:t>
            </a:r>
          </a:p>
        </p:txBody>
      </p:sp>
      <p:pic>
        <p:nvPicPr>
          <p:cNvPr id="17" name="Picture Placeholder 16" descr="A mural of a group of people&#10;&#10;AI-generated content may be incorrect.">
            <a:extLst>
              <a:ext uri="{FF2B5EF4-FFF2-40B4-BE49-F238E27FC236}">
                <a16:creationId xmlns:a16="http://schemas.microsoft.com/office/drawing/2014/main" id="{D3D1A354-F792-621D-62F0-B4D127BE335D}"/>
              </a:ext>
            </a:extLst>
          </p:cNvPr>
          <p:cNvPicPr>
            <a:picLocks noGrp="1" noChangeAspect="1"/>
          </p:cNvPicPr>
          <p:nvPr>
            <p:ph type="pic" idx="2"/>
          </p:nvPr>
        </p:nvPicPr>
        <p:blipFill>
          <a:blip r:embed="rId3"/>
          <a:srcRect t="14263" b="14263"/>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9221963A-9EC3-737C-6FB1-C36F56C31EB8}"/>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0CBCA734-15CB-56DA-CBAE-5A7F544A0452}"/>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a:t>
            </a:r>
            <a:r>
              <a:rPr lang="en" dirty="0"/>
              <a:t>n one God…</a:t>
            </a:r>
            <a:endParaRPr dirty="0"/>
          </a:p>
        </p:txBody>
      </p:sp>
      <p:sp>
        <p:nvSpPr>
          <p:cNvPr id="203" name="Google Shape;203;p31">
            <a:extLst>
              <a:ext uri="{FF2B5EF4-FFF2-40B4-BE49-F238E27FC236}">
                <a16:creationId xmlns:a16="http://schemas.microsoft.com/office/drawing/2014/main" id="{76926043-6F44-5122-1AE8-2E76F42D9D34}"/>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1 Corinthians 8:6 yet for us there is one God, the Father, from whom are all things and we exist for Him, and one Lord, Jesus Christ, by whom are all things, and we exist through Him.</a:t>
            </a:r>
          </a:p>
          <a:p>
            <a:pPr marL="342900" indent="-342900"/>
            <a:r>
              <a:rPr lang="en-US" sz="2400" dirty="0"/>
              <a:t>Deuteronomy 6:4 “Hear, O Israel! Yahweh is our God, Yahweh is one!</a:t>
            </a:r>
          </a:p>
          <a:p>
            <a:pPr marL="342900" indent="-342900"/>
            <a:r>
              <a:rPr lang="en-US" sz="2400" dirty="0"/>
              <a:t>Mark 12:28 And when one of the scribes came and heard them arguing, he recognized that He had answered them well and asked Him, “What commandment is the foremost of all?” 29 Jesus answered, “The foremost is, ‘Hear, O Israel! The Lord our God is one Lord;</a:t>
            </a:r>
            <a:endParaRPr sz="2400" dirty="0"/>
          </a:p>
        </p:txBody>
      </p:sp>
      <p:sp>
        <p:nvSpPr>
          <p:cNvPr id="204" name="Google Shape;204;p31">
            <a:extLst>
              <a:ext uri="{FF2B5EF4-FFF2-40B4-BE49-F238E27FC236}">
                <a16:creationId xmlns:a16="http://schemas.microsoft.com/office/drawing/2014/main" id="{B4EC99B9-C168-2990-90AC-E9D229E93404}"/>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99A8F5C-EFBD-D578-C117-FA6CD095D9AF}"/>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69986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83D28D3F-93BC-621A-519E-A0662C268E79}"/>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836F074-988F-C866-894C-54AC14BFF394}"/>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A1F85BB5-1E94-0FE3-EBA2-CCD96F1BC79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BD6A06D5-E032-26FA-B7CF-EE5009AB5239}"/>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…The Father Almighty</a:t>
            </a:r>
          </a:p>
        </p:txBody>
      </p:sp>
      <p:sp>
        <p:nvSpPr>
          <p:cNvPr id="8" name="TextBox 7">
            <a:extLst>
              <a:ext uri="{FF2B5EF4-FFF2-40B4-BE49-F238E27FC236}">
                <a16:creationId xmlns:a16="http://schemas.microsoft.com/office/drawing/2014/main" id="{11D6631E-2B76-1DE8-85BB-DBB8A67BFCFB}"/>
              </a:ext>
            </a:extLst>
          </p:cNvPr>
          <p:cNvSpPr txBox="1"/>
          <p:nvPr/>
        </p:nvSpPr>
        <p:spPr>
          <a:xfrm>
            <a:off x="228600" y="1017746"/>
            <a:ext cx="852554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endParaRPr lang="en-US" sz="2800" dirty="0">
              <a:solidFill>
                <a:schemeClr val="bg1"/>
              </a:solidFill>
              <a:latin typeface="Instrument Sans" panose="020B0604020202020204" charset="0"/>
              <a:sym typeface="Instrument Sans"/>
            </a:endParaRPr>
          </a:p>
          <a:p>
            <a:pPr marL="309245" marR="5080" lvl="1"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Ephesians 4:4 There is one body and one Spirit, just as also you were called in one hope of your calling; 5 one Lord, one faith, one baptism; 6 one God and Father of all who is over all and through all and in all.</a:t>
            </a:r>
            <a:endPar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92348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E7E2CDB-D52D-820A-AC72-BA52A124387B}"/>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B0F38556-ED7D-40D8-B12C-6EE6A6757D6D}"/>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C8E09287-4CD1-255C-EFA2-6CB0039CB953}"/>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200" dirty="0"/>
              <a:t>1 Corinthians 8:6 yet for us there is one God, the Father, from whom are all things and we exist for Him, and one Lord, Jesus Christ, by whom are all things, and we exist through Him.</a:t>
            </a:r>
          </a:p>
          <a:p>
            <a:pPr marL="342900" indent="-342900"/>
            <a:r>
              <a:rPr lang="en-US" sz="2200" dirty="0"/>
              <a:t>Isaiah 42:5 Thus says the God, Yahweh, Who created the heavens and stretched them out, Who spread out the earth and its offspring, Who gives breath to the people on it, and spirit to those who walk in it…</a:t>
            </a:r>
          </a:p>
          <a:p>
            <a:pPr marL="342900" indent="-342900"/>
            <a:r>
              <a:rPr lang="en-US" sz="2200" dirty="0"/>
              <a:t>Jeremiah 23:17 ‘Ah Lord Yahweh! Behold, You have made the heavens and the earth by Your great power and by Your outstretched arm! Nothing is too difficult for You…</a:t>
            </a:r>
          </a:p>
          <a:p>
            <a:pPr marL="342900" indent="-342900"/>
            <a:r>
              <a:rPr lang="en-US" sz="2200" dirty="0"/>
              <a:t>Ephesians 4:6 one God and Father of all who is over all and through all and in all.</a:t>
            </a:r>
          </a:p>
          <a:p>
            <a:pPr marL="342900" indent="-342900"/>
            <a:endParaRPr lang="en-US" sz="2200" dirty="0"/>
          </a:p>
        </p:txBody>
      </p:sp>
      <p:sp>
        <p:nvSpPr>
          <p:cNvPr id="204" name="Google Shape;204;p31">
            <a:extLst>
              <a:ext uri="{FF2B5EF4-FFF2-40B4-BE49-F238E27FC236}">
                <a16:creationId xmlns:a16="http://schemas.microsoft.com/office/drawing/2014/main" id="{19EA447A-E9A5-2586-3541-08FE313AAE4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6065EBE-F2A2-2D52-9C25-7889AB5B7149}"/>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72387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E7ED57CF-2E91-CFC5-F771-C1BD7D1E2946}"/>
            </a:ext>
          </a:extLst>
        </p:cNvPr>
        <p:cNvGrpSpPr/>
        <p:nvPr/>
      </p:nvGrpSpPr>
      <p:grpSpPr>
        <a:xfrm>
          <a:off x="0" y="0"/>
          <a:ext cx="0" cy="0"/>
          <a:chOff x="0" y="0"/>
          <a:chExt cx="0" cy="0"/>
        </a:xfrm>
      </p:grpSpPr>
      <p:pic>
        <p:nvPicPr>
          <p:cNvPr id="190" name="Google Shape;190;p30" title="mexican-people-attending-church.jpg">
            <a:extLst>
              <a:ext uri="{FF2B5EF4-FFF2-40B4-BE49-F238E27FC236}">
                <a16:creationId xmlns:a16="http://schemas.microsoft.com/office/drawing/2014/main" id="{D2276024-7F57-A328-A476-DBAEFA97495C}"/>
              </a:ext>
            </a:extLst>
          </p:cNvPr>
          <p:cNvPicPr preferRelativeResize="0">
            <a:picLocks noGrp="1"/>
          </p:cNvPicPr>
          <p:nvPr>
            <p:ph type="pic" idx="2"/>
          </p:nvPr>
        </p:nvPicPr>
        <p:blipFill rotWithShape="1">
          <a:blip r:embed="rId3">
            <a:alphaModFix/>
          </a:blip>
          <a:srcRect l="4128" t="2489" r="1192" b="2498"/>
          <a:stretch/>
        </p:blipFill>
        <p:spPr>
          <a:xfrm>
            <a:off x="0" y="0"/>
            <a:ext cx="9144003" cy="5143499"/>
          </a:xfrm>
          <a:prstGeom prst="rect">
            <a:avLst/>
          </a:prstGeom>
        </p:spPr>
      </p:pic>
      <p:sp>
        <p:nvSpPr>
          <p:cNvPr id="191" name="Google Shape;191;p30">
            <a:extLst>
              <a:ext uri="{FF2B5EF4-FFF2-40B4-BE49-F238E27FC236}">
                <a16:creationId xmlns:a16="http://schemas.microsoft.com/office/drawing/2014/main" id="{3016D0AC-ECE4-121E-1835-4A1DC5AC0FA0}"/>
              </a:ext>
            </a:extLst>
          </p:cNvPr>
          <p:cNvSpPr txBox="1">
            <a:spLocks noGrp="1"/>
          </p:cNvSpPr>
          <p:nvPr>
            <p:ph type="title" idx="3"/>
          </p:nvPr>
        </p:nvSpPr>
        <p:spPr>
          <a:xfrm>
            <a:off x="4027150" y="948460"/>
            <a:ext cx="10899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95" name="Google Shape;195;p30">
            <a:extLst>
              <a:ext uri="{FF2B5EF4-FFF2-40B4-BE49-F238E27FC236}">
                <a16:creationId xmlns:a16="http://schemas.microsoft.com/office/drawing/2014/main" id="{AE18BDA2-F6FC-FC3D-053B-9D8BC47046D3}"/>
              </a:ext>
            </a:extLst>
          </p:cNvPr>
          <p:cNvSpPr/>
          <p:nvPr/>
        </p:nvSpPr>
        <p:spPr>
          <a:xfrm rot="-177467">
            <a:off x="2034219" y="972864"/>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6" name="Google Shape;196;p30">
            <a:extLst>
              <a:ext uri="{FF2B5EF4-FFF2-40B4-BE49-F238E27FC236}">
                <a16:creationId xmlns:a16="http://schemas.microsoft.com/office/drawing/2014/main" id="{005501FE-73C6-FF42-B5EC-987F25975579}"/>
              </a:ext>
            </a:extLst>
          </p:cNvPr>
          <p:cNvSpPr/>
          <p:nvPr/>
        </p:nvSpPr>
        <p:spPr>
          <a:xfrm rot="-177467">
            <a:off x="2034219" y="934918"/>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7" name="Google Shape;197;p30">
            <a:extLst>
              <a:ext uri="{FF2B5EF4-FFF2-40B4-BE49-F238E27FC236}">
                <a16:creationId xmlns:a16="http://schemas.microsoft.com/office/drawing/2014/main" id="{8B66F9AD-34E8-EA60-DEE6-85261EB8F7D2}"/>
              </a:ext>
            </a:extLst>
          </p:cNvPr>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AND IN ONE LORD JESUS CHRIST</a:t>
            </a:r>
            <a:endParaRPr dirty="0"/>
          </a:p>
        </p:txBody>
      </p:sp>
    </p:spTree>
    <p:extLst>
      <p:ext uri="{BB962C8B-B14F-4D97-AF65-F5344CB8AC3E}">
        <p14:creationId xmlns:p14="http://schemas.microsoft.com/office/powerpoint/2010/main" val="294594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04754EC-F51D-6C26-6D5B-F2AAE16D062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DD7036D-4E9F-2714-A92F-BA3589BC70AD}"/>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6A0EF7E6-B436-1686-B339-EDA296441C67}"/>
              </a:ext>
            </a:extLst>
          </p:cNvPr>
          <p:cNvSpPr txBox="1">
            <a:spLocks noGrp="1"/>
          </p:cNvSpPr>
          <p:nvPr>
            <p:ph type="subTitle" idx="1"/>
          </p:nvPr>
        </p:nvSpPr>
        <p:spPr>
          <a:xfrm>
            <a:off x="228749" y="0"/>
            <a:ext cx="8915251" cy="5143500"/>
          </a:xfrm>
          <a:prstGeom prst="rect">
            <a:avLst/>
          </a:prstGeom>
        </p:spPr>
        <p:txBody>
          <a:bodyPr spcFirstLastPara="1" wrap="square" lIns="91425" tIns="91425" rIns="91425" bIns="91425" anchor="t" anchorCtr="0">
            <a:noAutofit/>
          </a:bodyPr>
          <a:lstStyle/>
          <a:p>
            <a:pPr marL="0" indent="0">
              <a:buNone/>
            </a:pPr>
            <a:r>
              <a:rPr lang="en-US" sz="4200" dirty="0"/>
              <a:t>2 And in one Lord Jesus Christ,</a:t>
            </a:r>
            <a:br>
              <a:rPr lang="en-US" sz="4200" dirty="0"/>
            </a:br>
            <a:r>
              <a:rPr lang="en-US" sz="4200" dirty="0"/>
              <a:t>the Son of God, begotten of the Father [the only-begotten; that is, of the essence of the Father, God of God], Light of Light, very God of very God, begotten, not made, consubstantial with the Father;</a:t>
            </a:r>
          </a:p>
        </p:txBody>
      </p:sp>
      <p:sp>
        <p:nvSpPr>
          <p:cNvPr id="2" name="Google Shape;204;p31">
            <a:extLst>
              <a:ext uri="{FF2B5EF4-FFF2-40B4-BE49-F238E27FC236}">
                <a16:creationId xmlns:a16="http://schemas.microsoft.com/office/drawing/2014/main" id="{08C3CA7A-FDFB-AFF8-5E8C-416F39C0E1C6}"/>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7C4ED2D2-A98F-13B2-330E-A59592357E8C}"/>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62351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5E63EE1-870B-6681-FDAC-DAF041BF2A74}"/>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89BDB50D-6D50-D6C2-BC64-3E2A430CB548}"/>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3504F7EB-2B04-6D3C-8F08-0FAB6FB7ABE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A0A37C0-F46F-5CDE-3D99-3589E688833A}"/>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18AC53D8-2679-233D-6025-1E4692AF4330}"/>
              </a:ext>
            </a:extLst>
          </p:cNvPr>
          <p:cNvSpPr txBox="1"/>
          <p:nvPr/>
        </p:nvSpPr>
        <p:spPr>
          <a:xfrm>
            <a:off x="228600" y="1017746"/>
            <a:ext cx="8750300" cy="4031873"/>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Romans 14:9 For to this end Christ died and lived again, that He might be Lord both of the dead and of the living.</a:t>
            </a:r>
          </a:p>
        </p:txBody>
      </p:sp>
    </p:spTree>
    <p:extLst>
      <p:ext uri="{BB962C8B-B14F-4D97-AF65-F5344CB8AC3E}">
        <p14:creationId xmlns:p14="http://schemas.microsoft.com/office/powerpoint/2010/main" val="373345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4BC826C1-9CE2-6749-C463-53B5C69C9E0B}"/>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95FB8384-EF85-717E-2A4B-2854D4384E26}"/>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BA42B19B-2B97-04AA-756C-44919D5E75A3}"/>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800" dirty="0"/>
              <a:t>The “only Begotten Son of God” means that Jesus’ relationship to God the Father is different than ours. Jesus is truly both Man and God. Throughout the Old and New Testaments, two special titles have been reserved for Jesus – “Son of Man” and “Son of God”. To say that Jesus is “born of the Father” means that He comes from the same divine essence as the Father, which means that He and the Father are of the same kind. </a:t>
            </a:r>
            <a:endParaRPr lang="en-US" sz="2400" dirty="0"/>
          </a:p>
        </p:txBody>
      </p:sp>
      <p:sp>
        <p:nvSpPr>
          <p:cNvPr id="204" name="Google Shape;204;p31">
            <a:extLst>
              <a:ext uri="{FF2B5EF4-FFF2-40B4-BE49-F238E27FC236}">
                <a16:creationId xmlns:a16="http://schemas.microsoft.com/office/drawing/2014/main" id="{EBE50D17-9A34-B0B3-09AB-C9964597DAF4}"/>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C6109650-66BC-E70F-16F9-CBA75347D1ED}"/>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78414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60DC20D9-341E-1212-0C2F-2387177070C5}"/>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9D705431-F3A6-15A1-52D3-73CD057D2306}"/>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2471B59D-65E6-F2B3-3629-6CA69F58401B}"/>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The goal of the Nicene Creed is to clearly showcase the full deity and full humanity of Jesus along with the three-in-one nature of God. This phrase moves us into confessing the second person of the Trinity, Jesus Christ. The best way to understand “only-begotten” is to think about Jesus as the “natural-born” Son of God-- contrasted with adoption which is the means by which we become sons and daughters of God. While we are all in the same family, the means are different. In this instance, “only-begotten” showcases that Jesus is unique in His relationship to God.</a:t>
            </a:r>
            <a:endParaRPr lang="en-US" sz="2000" dirty="0"/>
          </a:p>
        </p:txBody>
      </p:sp>
      <p:sp>
        <p:nvSpPr>
          <p:cNvPr id="204" name="Google Shape;204;p31">
            <a:extLst>
              <a:ext uri="{FF2B5EF4-FFF2-40B4-BE49-F238E27FC236}">
                <a16:creationId xmlns:a16="http://schemas.microsoft.com/office/drawing/2014/main" id="{2FEA1B41-4965-EBDA-A65A-A27B990BD4C2}"/>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0DA71613-D99B-A633-FD28-25725C0F49AA}"/>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86323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6270A7C7-0239-0676-2458-C1085DC20E79}"/>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C4C38286-5980-7412-18D1-FD185BBB44EB}"/>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B0680943-03D5-6846-6DF0-E3EBDE883B8A}"/>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3200" dirty="0"/>
              <a:t>Remember, the Nicene Creed is correcting Arius’ opposite statement, “There was a time that Jesus was not.” Oftentimes, “begotten” implies origin, and we see here that Jesus’ origin is timeless and eternal. Jesus has always existed and transcends beyond time. </a:t>
            </a:r>
            <a:endParaRPr lang="en-US" sz="2800" dirty="0"/>
          </a:p>
        </p:txBody>
      </p:sp>
      <p:sp>
        <p:nvSpPr>
          <p:cNvPr id="204" name="Google Shape;204;p31">
            <a:extLst>
              <a:ext uri="{FF2B5EF4-FFF2-40B4-BE49-F238E27FC236}">
                <a16:creationId xmlns:a16="http://schemas.microsoft.com/office/drawing/2014/main" id="{DC6B1142-1374-70E8-7698-F46DFBB696A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8D3304D-12F7-78CF-2A7D-52579B82C925}"/>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740697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42A9A74-2E01-5B00-395B-D48B2D64D818}"/>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B6E65C39-0B45-4C4A-CBA1-A228428449A8}"/>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805BF47A-8119-719D-1E78-D4FCDB90A5E7}"/>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3200" dirty="0"/>
              <a:t>Psalm 2:7 “I will surely tell of the decree of Yahweh: He said to Me, ‘You are My Son, today I have begotten You.</a:t>
            </a:r>
          </a:p>
          <a:p>
            <a:pPr marL="800100" lvl="1" indent="-342900"/>
            <a:r>
              <a:rPr lang="en-US" sz="3200" dirty="0"/>
              <a:t>God’s decree is eternal, before there was time, day, or even a “today”</a:t>
            </a:r>
          </a:p>
          <a:p>
            <a:pPr marL="342900" indent="-342900"/>
            <a:r>
              <a:rPr lang="en-US" sz="3200" dirty="0"/>
              <a:t>Hebrews 1:5 For to which of the angels did He ever say, “You are My Son, today I have begotten You”? …</a:t>
            </a:r>
            <a:endParaRPr lang="en-US" sz="2800" dirty="0"/>
          </a:p>
        </p:txBody>
      </p:sp>
      <p:sp>
        <p:nvSpPr>
          <p:cNvPr id="204" name="Google Shape;204;p31">
            <a:extLst>
              <a:ext uri="{FF2B5EF4-FFF2-40B4-BE49-F238E27FC236}">
                <a16:creationId xmlns:a16="http://schemas.microsoft.com/office/drawing/2014/main" id="{1272D365-C625-B3D3-C232-E90FBD774D70}"/>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639A2668-A092-092B-2932-5068302B0EC3}"/>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33286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30882E4-E741-9BFB-6E3A-98211CF2E5D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89E9DA6-70B1-87F2-BFC2-3EB315A3C0C2}"/>
              </a:ext>
            </a:extLst>
          </p:cNvPr>
          <p:cNvSpPr txBox="1">
            <a:spLocks noGrp="1"/>
          </p:cNvSpPr>
          <p:nvPr>
            <p:ph type="title"/>
          </p:nvPr>
        </p:nvSpPr>
        <p:spPr>
          <a:xfrm>
            <a:off x="228749" y="47499"/>
            <a:ext cx="8686500" cy="162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ARIUS</a:t>
            </a:r>
            <a:br>
              <a:rPr lang="en" dirty="0"/>
            </a:br>
            <a:r>
              <a:rPr lang="en-US" dirty="0"/>
              <a:t>P</a:t>
            </a:r>
            <a:r>
              <a:rPr lang="en" dirty="0"/>
              <a:t>re-325</a:t>
            </a:r>
            <a:endParaRPr dirty="0"/>
          </a:p>
        </p:txBody>
      </p:sp>
      <p:sp>
        <p:nvSpPr>
          <p:cNvPr id="203" name="Google Shape;203;p31">
            <a:extLst>
              <a:ext uri="{FF2B5EF4-FFF2-40B4-BE49-F238E27FC236}">
                <a16:creationId xmlns:a16="http://schemas.microsoft.com/office/drawing/2014/main" id="{7B951F29-3869-5C51-EB5F-A9C92F0EF481}"/>
              </a:ext>
            </a:extLst>
          </p:cNvPr>
          <p:cNvSpPr txBox="1">
            <a:spLocks noGrp="1"/>
          </p:cNvSpPr>
          <p:nvPr>
            <p:ph type="subTitle" idx="1"/>
          </p:nvPr>
        </p:nvSpPr>
        <p:spPr>
          <a:xfrm>
            <a:off x="228749" y="1520615"/>
            <a:ext cx="6820003" cy="3622885"/>
          </a:xfrm>
          <a:prstGeom prst="rect">
            <a:avLst/>
          </a:prstGeom>
        </p:spPr>
        <p:txBody>
          <a:bodyPr spcFirstLastPara="1" wrap="square" lIns="91425" tIns="91425" rIns="91425" bIns="91425" anchor="t" anchorCtr="0">
            <a:noAutofit/>
          </a:bodyPr>
          <a:lstStyle/>
          <a:p>
            <a:pPr marL="171450" indent="-171450"/>
            <a:r>
              <a:rPr lang="en-US" sz="3200" dirty="0"/>
              <a:t>Arius was born in Libya ~250 A.D.</a:t>
            </a:r>
          </a:p>
          <a:p>
            <a:pPr marL="171450" indent="-171450"/>
            <a:r>
              <a:rPr lang="en-US" sz="3200" dirty="0"/>
              <a:t>Tall, thin, walked barefoot, winsome personality, musical</a:t>
            </a:r>
          </a:p>
          <a:p>
            <a:pPr marL="171450" indent="-171450"/>
            <a:r>
              <a:rPr lang="en-US" sz="3200" dirty="0"/>
              <a:t>Presbyter in Alexandria under his Bishop Alexander</a:t>
            </a:r>
          </a:p>
          <a:p>
            <a:pPr marL="171450" indent="-171450"/>
            <a:r>
              <a:rPr lang="en-US" sz="3200" dirty="0"/>
              <a:t>Taught “there was a time when the son was not”</a:t>
            </a:r>
          </a:p>
        </p:txBody>
      </p:sp>
      <p:sp>
        <p:nvSpPr>
          <p:cNvPr id="204" name="Google Shape;204;p31">
            <a:extLst>
              <a:ext uri="{FF2B5EF4-FFF2-40B4-BE49-F238E27FC236}">
                <a16:creationId xmlns:a16="http://schemas.microsoft.com/office/drawing/2014/main" id="{9A03C5FE-BA5B-EF2D-3285-A2A8B4662FF3}"/>
              </a:ext>
            </a:extLst>
          </p:cNvPr>
          <p:cNvSpPr/>
          <p:nvPr/>
        </p:nvSpPr>
        <p:spPr>
          <a:xfrm rot="-265740">
            <a:off x="3154738" y="81625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7ED04010-D899-C957-C794-905289C22CE4}"/>
              </a:ext>
            </a:extLst>
          </p:cNvPr>
          <p:cNvSpPr/>
          <p:nvPr/>
        </p:nvSpPr>
        <p:spPr>
          <a:xfrm rot="-265740">
            <a:off x="3154738" y="74785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3076" name="Picture 4" descr="Daily Medieval: Arian Christianity">
            <a:extLst>
              <a:ext uri="{FF2B5EF4-FFF2-40B4-BE49-F238E27FC236}">
                <a16:creationId xmlns:a16="http://schemas.microsoft.com/office/drawing/2014/main" id="{48809B93-0B71-1DF9-4018-91D6D6258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752" y="228950"/>
            <a:ext cx="19526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10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6C3A3FD-C1BF-DDA6-B69E-789D0570DD76}"/>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65A9C24F-B1CE-1146-3095-7141BDC86C41}"/>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FB242BBF-B154-1C63-8E94-AE6D807E8872}"/>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600" dirty="0"/>
              <a:t>Mark 1:1 The beginning of the gospel of Jesus Christ, the Son of God.</a:t>
            </a:r>
          </a:p>
          <a:p>
            <a:pPr marL="342900" indent="-342900"/>
            <a:r>
              <a:rPr lang="en-US" sz="2600" dirty="0"/>
              <a:t>Mark 15:39 And when the centurion, who was standing right in front of Him, saw the way He breathed His last, he said, “Truly this man was God’s Son!”</a:t>
            </a:r>
          </a:p>
          <a:p>
            <a:pPr marL="342900" indent="-342900"/>
            <a:r>
              <a:rPr lang="en-US" sz="2600" dirty="0"/>
              <a:t>John 1:1 In the beginning was the Word, and the Word was with God, and the Word was God. 2 He was in the beginning with God. 3 All things came into being through Him, and apart from Him nothing came into being that has come into being.</a:t>
            </a:r>
          </a:p>
        </p:txBody>
      </p:sp>
      <p:sp>
        <p:nvSpPr>
          <p:cNvPr id="204" name="Google Shape;204;p31">
            <a:extLst>
              <a:ext uri="{FF2B5EF4-FFF2-40B4-BE49-F238E27FC236}">
                <a16:creationId xmlns:a16="http://schemas.microsoft.com/office/drawing/2014/main" id="{4E72D47A-B829-40A8-4B54-2676EC5AA5C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4603607-17AF-5162-4496-1365E9C1CEB4}"/>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4090284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148FD735-59FF-C5D5-BB7B-6F198F2C0BA7}"/>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19D29D11-ACE9-5498-9206-A66BA4036D40}"/>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9AFC00A4-6168-E08C-2298-3D41AD54ECAE}"/>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800" dirty="0"/>
              <a:t>John 1:18 No one has seen God at any time; the only begotten God who is in the bosom of the Father, He has explained Him.</a:t>
            </a:r>
          </a:p>
          <a:p>
            <a:pPr marL="342900" indent="-342900"/>
            <a:r>
              <a:rPr lang="en-US" sz="2800" dirty="0"/>
              <a:t>John 3:16 “For God so loved the world, that He gave His only begotten Son, that whoever believes in Him shall not perish, but have eternal life.</a:t>
            </a:r>
          </a:p>
          <a:p>
            <a:pPr marL="342900" indent="-342900"/>
            <a:r>
              <a:rPr lang="en-US" sz="2800" dirty="0"/>
              <a:t>John 17:5 Now, Father, glorify Me together with Yourself, with the glory which I had with You before the world was.</a:t>
            </a:r>
            <a:endParaRPr lang="en-US" sz="2400" dirty="0"/>
          </a:p>
        </p:txBody>
      </p:sp>
      <p:sp>
        <p:nvSpPr>
          <p:cNvPr id="204" name="Google Shape;204;p31">
            <a:extLst>
              <a:ext uri="{FF2B5EF4-FFF2-40B4-BE49-F238E27FC236}">
                <a16:creationId xmlns:a16="http://schemas.microsoft.com/office/drawing/2014/main" id="{4B2B2494-65B6-AB7C-DCAF-7C3A22B4DB7A}"/>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E1E75632-AC87-8DC8-E557-2555E976839D}"/>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818827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335AD97-F9E6-0E8F-AE38-BC5EEADBCC0F}"/>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993F21DD-D96F-758D-DB0C-89D1D8AF333D}"/>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513BF3B9-83B8-166D-7DBD-BF87CE0817FA}"/>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FE354659-1943-BF95-3A90-1324F85A40A1}"/>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4B145C71-D047-216E-18AC-FEE7268BE993}"/>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000" dirty="0">
                <a:solidFill>
                  <a:schemeClr val="bg1"/>
                </a:solidFill>
                <a:latin typeface="Instrument Sans" panose="020B0604020202020204" charset="0"/>
                <a:sym typeface="Instrument Sans"/>
              </a:rPr>
              <a:t>This phrase was added as a direct result of the fourth-century Arian heresy. When you hear “eternally begotten”, one might tend to think about the future of eternity, but eternity also projects backwards!</a:t>
            </a:r>
          </a:p>
          <a:p>
            <a:pPr marL="309245" marR="5080" indent="-285750" algn="just">
              <a:buClr>
                <a:schemeClr val="bg1"/>
              </a:buClr>
              <a:buFont typeface="Arial" panose="020B0604020202020204" pitchFamily="34" charset="0"/>
              <a:buChar char="•"/>
              <a:tabLst>
                <a:tab pos="387350" algn="l"/>
              </a:tabLst>
            </a:pPr>
            <a:r>
              <a:rPr lang="en-US" sz="2000" dirty="0">
                <a:solidFill>
                  <a:schemeClr val="bg1"/>
                </a:solidFill>
                <a:latin typeface="Instrument Sans" panose="020B0604020202020204" charset="0"/>
                <a:sym typeface="Instrument Sans"/>
              </a:rPr>
              <a:t>Jesus, as God, has existed from before the beginning. As humans, who live in the realm of sequential time, this is a tough concept to understand. Arius’ teaching was that “The Logos is not eternal. God begat Him and before He was begotten, He did not exist”.</a:t>
            </a:r>
          </a:p>
          <a:p>
            <a:pPr marL="309245" marR="5080" indent="-285750" algn="just">
              <a:buClr>
                <a:schemeClr val="bg1"/>
              </a:buClr>
              <a:buFont typeface="Arial" panose="020B0604020202020204" pitchFamily="34" charset="0"/>
              <a:buChar char="•"/>
              <a:tabLst>
                <a:tab pos="387350" algn="l"/>
              </a:tabLst>
            </a:pPr>
            <a:r>
              <a:rPr lang="en-US" sz="2000" dirty="0">
                <a:solidFill>
                  <a:schemeClr val="bg1"/>
                </a:solidFill>
                <a:latin typeface="Instrument Sans" panose="020B0604020202020204" charset="0"/>
                <a:sym typeface="Instrument Sans"/>
              </a:rPr>
              <a:t>This means that there was a time when the Word did not exist.  Athanasius, a young deacon at the Council, fought hard to defend the accurate teaching of the Church on this matter and his reply to Arius was “The begetting of the Logos was not an event in time, but an </a:t>
            </a:r>
            <a:r>
              <a:rPr lang="en-US" sz="2000" b="1" i="1" u="sng" dirty="0">
                <a:solidFill>
                  <a:schemeClr val="bg1"/>
                </a:solidFill>
                <a:latin typeface="Instrument Sans" panose="020B0604020202020204" charset="0"/>
                <a:sym typeface="Instrument Sans"/>
              </a:rPr>
              <a:t>eternal</a:t>
            </a:r>
            <a:r>
              <a:rPr lang="en-US" sz="2000" dirty="0">
                <a:solidFill>
                  <a:schemeClr val="bg1"/>
                </a:solidFill>
                <a:latin typeface="Instrument Sans" panose="020B0604020202020204" charset="0"/>
                <a:sym typeface="Instrument Sans"/>
              </a:rPr>
              <a:t> relationship.”</a:t>
            </a:r>
          </a:p>
        </p:txBody>
      </p:sp>
    </p:spTree>
    <p:extLst>
      <p:ext uri="{BB962C8B-B14F-4D97-AF65-F5344CB8AC3E}">
        <p14:creationId xmlns:p14="http://schemas.microsoft.com/office/powerpoint/2010/main" val="3407733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EF051A0-6E50-F9A6-CC80-7A65D457BC43}"/>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0B141C96-C414-4A80-F808-D9EFE39C8D72}"/>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6419950E-A95C-581A-2050-BFBC002795C2}"/>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ED558B06-CA48-D89B-4349-267966B7A461}"/>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211AA678-926C-3FA8-DDFF-E39BF7AE0E5E}"/>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This set of three statements affirm Jesus is God. Jesus is not partially God, a lesser edition of God, nor is He a secondary God. Jesus is truly God-- fully, completely, essentially, and actually. The metaphor of light underlines the inseparability of Father and Son. In the same way light cannot separate from itself, so it is with Father and Son. Something to consider: Recall Jesus’ self-declaration in the gospel of John, “I am the Light of the World.” In the person of Christ we see God in the flesh-- the Light of the World who created light for the world.</a:t>
            </a:r>
          </a:p>
        </p:txBody>
      </p:sp>
    </p:spTree>
    <p:extLst>
      <p:ext uri="{BB962C8B-B14F-4D97-AF65-F5344CB8AC3E}">
        <p14:creationId xmlns:p14="http://schemas.microsoft.com/office/powerpoint/2010/main" val="4069277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32C5957-D263-F5D1-2F15-0E960C2F796D}"/>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679DAEA0-767F-F1D1-BA45-E39702009511}"/>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9B8FF8C7-C2E0-7251-7525-54DE366D6994}"/>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80ECF696-4BC0-1DC3-3C19-9B531A156311}"/>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DEFA6CF4-338D-4165-7133-4836FB760398}"/>
              </a:ext>
            </a:extLst>
          </p:cNvPr>
          <p:cNvSpPr txBox="1"/>
          <p:nvPr/>
        </p:nvSpPr>
        <p:spPr>
          <a:xfrm>
            <a:off x="228600" y="1017746"/>
            <a:ext cx="8750300" cy="4154984"/>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Jesus and the Father relate to each other as a source of light relates </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The expression “light of light” comes from Athanasius’ writings. He used the  analogy of light to explain that the Father and the Son were the same in  substance.</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 Athanasius stated that a son can only be the same sort of being as his father – if the Father is God; the Son is God also. </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The rhythmic 3 couplets say undeniably what Arius denied: Jesus IS God</a:t>
            </a:r>
          </a:p>
          <a:p>
            <a:pPr marL="309245" marR="5080" indent="-285750" algn="just">
              <a:buClr>
                <a:schemeClr val="bg1"/>
              </a:buClr>
              <a:buFont typeface="Arial" panose="020B0604020202020204" pitchFamily="34" charset="0"/>
              <a:buChar char="•"/>
              <a:tabLst>
                <a:tab pos="387350" algn="l"/>
              </a:tabLst>
            </a:pPr>
            <a:endParaRPr lang="en-US" sz="24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143485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00F14A3-010F-BE34-AA5E-0DEBF4FE92E5}"/>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16DDF0E5-BE4F-78A8-9F63-413817B62CB3}"/>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B2E497D5-BB6A-BF28-C20F-BB6BA30F26B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AD150324-5278-CB31-2B64-E4F3D0134A0C}"/>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CA991BB0-F54B-BBE8-1B03-32BBFE4BBBE7}"/>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Hebrews 1:3 [Jesus] who is the radiance of His glory and the exact representation of His (God’s) nature, and upholds all things by the word of His power; who, having accomplished cleansing for sins, sat down at the right hand of the Majesty on high…</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Colossians 1:15 Who is the image of the invisible God, the firstborn of all creation… 19 For in Him all the fullness of God was pleased to dwell,</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Colossians 2:9 For in Him all the fullness of Deity dwells bodily</a:t>
            </a:r>
          </a:p>
        </p:txBody>
      </p:sp>
    </p:spTree>
    <p:extLst>
      <p:ext uri="{BB962C8B-B14F-4D97-AF65-F5344CB8AC3E}">
        <p14:creationId xmlns:p14="http://schemas.microsoft.com/office/powerpoint/2010/main" val="329566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3A35A4D-B6C0-7175-F11C-09E917E2641D}"/>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09AE6A54-DADA-8CEA-76F3-35505503FE4A}"/>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664D3A3B-AB19-6AE8-1844-EE1E89C972D8}"/>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D69315FD-47BF-82A6-CB91-8A68561D37E6}"/>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5997FDAE-93CC-D3AA-445C-A79CA6E59DAD}"/>
              </a:ext>
            </a:extLst>
          </p:cNvPr>
          <p:cNvSpPr txBox="1"/>
          <p:nvPr/>
        </p:nvSpPr>
        <p:spPr>
          <a:xfrm>
            <a:off x="228600" y="1017746"/>
            <a:ext cx="8750300" cy="2308324"/>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Romans 9:5 whose are the fathers, and from whom is the Christ according to the flesh, who is God over all, blessed forever. Amen.</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John 1:18 No one has seen God at any time; the only begotten God who is in the bosom of the Father, He has explained Him.</a:t>
            </a:r>
          </a:p>
        </p:txBody>
      </p:sp>
    </p:spTree>
    <p:extLst>
      <p:ext uri="{BB962C8B-B14F-4D97-AF65-F5344CB8AC3E}">
        <p14:creationId xmlns:p14="http://schemas.microsoft.com/office/powerpoint/2010/main" val="772386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9768B4D-91DA-172D-70B5-0AAF816B2D45}"/>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33F2A539-983D-B0EB-B84E-9E62D74847A5}"/>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C2D9693C-718C-1B15-BB22-3DE25950BB3E}"/>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7362443F-5F0F-F9C8-D806-C500A4C4225A}"/>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5CFF98EC-3FDB-4A1F-B96D-B6D8B6F0E03D}"/>
              </a:ext>
            </a:extLst>
          </p:cNvPr>
          <p:cNvSpPr txBox="1"/>
          <p:nvPr/>
        </p:nvSpPr>
        <p:spPr>
          <a:xfrm>
            <a:off x="228600" y="1017746"/>
            <a:ext cx="8750300" cy="353943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Isaiah 43:10 “You are My witnesses,” declares Yahweh, “And My servant whom I have chosen, So that you may know and </a:t>
            </a:r>
            <a:r>
              <a:rPr lang="en-US" sz="2800" b="1" u="sng" dirty="0">
                <a:solidFill>
                  <a:schemeClr val="bg1"/>
                </a:solidFill>
                <a:latin typeface="Instrument Sans" panose="020B0604020202020204" charset="0"/>
                <a:sym typeface="Instrument Sans"/>
              </a:rPr>
              <a:t>believe Me and understand that I am He</a:t>
            </a:r>
            <a:r>
              <a:rPr lang="en-US" sz="2800" dirty="0">
                <a:solidFill>
                  <a:schemeClr val="bg1"/>
                </a:solidFill>
                <a:latin typeface="Instrument Sans" panose="020B0604020202020204" charset="0"/>
                <a:sym typeface="Instrument Sans"/>
              </a:rPr>
              <a:t>. Before Me there was no god formed, and there will be none after Me.</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John 8:24 Therefore I said to you that you will die in your sins. For unless you </a:t>
            </a:r>
            <a:r>
              <a:rPr lang="en-US" sz="2800" b="1" u="sng" dirty="0">
                <a:solidFill>
                  <a:schemeClr val="bg1"/>
                </a:solidFill>
                <a:latin typeface="Instrument Sans" panose="020B0604020202020204" charset="0"/>
                <a:sym typeface="Instrument Sans"/>
              </a:rPr>
              <a:t>believe that I am He</a:t>
            </a:r>
            <a:r>
              <a:rPr lang="en-US" sz="2800" dirty="0">
                <a:solidFill>
                  <a:schemeClr val="bg1"/>
                </a:solidFill>
                <a:latin typeface="Instrument Sans" panose="020B0604020202020204" charset="0"/>
                <a:sym typeface="Instrument Sans"/>
              </a:rPr>
              <a:t>, you will die in your sins.”</a:t>
            </a:r>
          </a:p>
        </p:txBody>
      </p:sp>
    </p:spTree>
    <p:extLst>
      <p:ext uri="{BB962C8B-B14F-4D97-AF65-F5344CB8AC3E}">
        <p14:creationId xmlns:p14="http://schemas.microsoft.com/office/powerpoint/2010/main" val="3067142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A6DE72E-D68D-F847-CEE4-C59151A6F826}"/>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74611E32-7CBC-23D0-FB4F-5C23EC502E4A}"/>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5843206C-230F-3E08-CA7D-A3D4DD809E6D}"/>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D48DCB67-FF05-7E6A-9B6C-2BC3A274BBD8}"/>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7DFF69AC-34DD-52FE-FF4B-84AB11E4C1E6}"/>
              </a:ext>
            </a:extLst>
          </p:cNvPr>
          <p:cNvSpPr txBox="1"/>
          <p:nvPr/>
        </p:nvSpPr>
        <p:spPr>
          <a:xfrm>
            <a:off x="228600" y="1017746"/>
            <a:ext cx="875030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Isaiah 40:3 A voice [a]is calling, “Prepare the way for Yahweh in the wilderness; Make smooth in the desert a highway for our God. 4 Let every valley be lifted up, and every mountain and hill be made low; And let the rough ground become a plain, And the rugged terrain a broad valley;</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Mark 1:3 The voice of one crying in the wilderness, ‘Make ready the way of the Lord, Make His paths straight.’”</a:t>
            </a:r>
          </a:p>
        </p:txBody>
      </p:sp>
    </p:spTree>
    <p:extLst>
      <p:ext uri="{BB962C8B-B14F-4D97-AF65-F5344CB8AC3E}">
        <p14:creationId xmlns:p14="http://schemas.microsoft.com/office/powerpoint/2010/main" val="375777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63E0D8D6-A75F-6621-E15D-B6D87FB16C4E}"/>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19ACCDEA-28D1-DFC4-BE97-1E78064CC0D7}"/>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F0C2667B-BA09-2D8F-67C9-546C679DF89C}"/>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E1C061C6-82DD-DE06-3E5A-69AEA831C6FD}"/>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54392556-6B50-906D-E19E-88F1580F0A5A}"/>
              </a:ext>
            </a:extLst>
          </p:cNvPr>
          <p:cNvSpPr txBox="1"/>
          <p:nvPr/>
        </p:nvSpPr>
        <p:spPr>
          <a:xfrm>
            <a:off x="228600" y="1017746"/>
            <a:ext cx="8750300" cy="449353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Isaiah 40:3 A voice [a]is calling, “Prepare the way for Yahweh in the wilderness; Make smooth in the desert a highway for our God. 4 Let every valley be lifted up, and every mountain and hill be made low; And let the rough ground become a plain, And the rugged terrain a broad valley;</a:t>
            </a:r>
          </a:p>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Mark 1:3 The voice of one crying in the wilderness, ‘Make ready the way of the Lord, Make His paths straight.’”</a:t>
            </a:r>
          </a:p>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Who is the way made ready for?</a:t>
            </a:r>
          </a:p>
          <a:p>
            <a:pPr marL="309245" marR="5080" indent="-285750" algn="just">
              <a:buClr>
                <a:schemeClr val="bg1"/>
              </a:buClr>
              <a:buFont typeface="Arial" panose="020B0604020202020204" pitchFamily="34" charset="0"/>
              <a:buChar char="•"/>
              <a:tabLst>
                <a:tab pos="387350" algn="l"/>
              </a:tabLst>
            </a:pPr>
            <a:endParaRPr lang="en-US" sz="26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153207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228450" y="101628"/>
            <a:ext cx="4247100" cy="23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COUNCIL OF</a:t>
            </a:r>
            <a:br>
              <a:rPr lang="en" dirty="0"/>
            </a:br>
            <a:r>
              <a:rPr lang="en" dirty="0"/>
              <a:t>NICAEA</a:t>
            </a:r>
            <a:endParaRPr dirty="0"/>
          </a:p>
        </p:txBody>
      </p:sp>
      <p:sp>
        <p:nvSpPr>
          <p:cNvPr id="182" name="Google Shape;182;p29"/>
          <p:cNvSpPr txBox="1">
            <a:spLocks noGrp="1"/>
          </p:cNvSpPr>
          <p:nvPr>
            <p:ph type="subTitle" idx="1"/>
          </p:nvPr>
        </p:nvSpPr>
        <p:spPr>
          <a:xfrm>
            <a:off x="208420" y="1715188"/>
            <a:ext cx="4247100" cy="283432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sz="1800" dirty="0"/>
              <a:t>In 325 Constantine calls a council at Nicaea</a:t>
            </a:r>
          </a:p>
          <a:p>
            <a:pPr marL="457200" lvl="0" indent="-317500" algn="l" rtl="0">
              <a:spcBef>
                <a:spcPts val="0"/>
              </a:spcBef>
              <a:spcAft>
                <a:spcPts val="0"/>
              </a:spcAft>
              <a:buSzPts val="1400"/>
              <a:buChar char="●"/>
            </a:pPr>
            <a:r>
              <a:rPr lang="en-US" sz="1800" dirty="0"/>
              <a:t>First Ecumenical Council</a:t>
            </a:r>
          </a:p>
          <a:p>
            <a:pPr marL="457200" lvl="0" indent="-317500" algn="l" rtl="0">
              <a:spcBef>
                <a:spcPts val="0"/>
              </a:spcBef>
              <a:spcAft>
                <a:spcPts val="0"/>
              </a:spcAft>
              <a:buSzPts val="1400"/>
              <a:buChar char="●"/>
            </a:pPr>
            <a:r>
              <a:rPr lang="en-US" sz="1800" dirty="0"/>
              <a:t>Deliberations about whether Arius taught falsehood</a:t>
            </a:r>
          </a:p>
          <a:p>
            <a:pPr marL="457200" lvl="0" indent="-317500" algn="l" rtl="0">
              <a:spcBef>
                <a:spcPts val="0"/>
              </a:spcBef>
              <a:spcAft>
                <a:spcPts val="0"/>
              </a:spcAft>
              <a:buSzPts val="1400"/>
              <a:buChar char="●"/>
            </a:pPr>
            <a:r>
              <a:rPr lang="en-US" sz="1800" dirty="0"/>
              <a:t>Athanasius vs</a:t>
            </a:r>
            <a:br>
              <a:rPr lang="en-US" sz="1800" dirty="0"/>
            </a:br>
            <a:r>
              <a:rPr lang="en-US" sz="1800" dirty="0"/>
              <a:t>Eusebius &amp; Arius</a:t>
            </a:r>
          </a:p>
          <a:p>
            <a:pPr marL="457200" lvl="0" indent="-317500" algn="l" rtl="0">
              <a:spcBef>
                <a:spcPts val="0"/>
              </a:spcBef>
              <a:spcAft>
                <a:spcPts val="0"/>
              </a:spcAft>
              <a:buSzPts val="1400"/>
              <a:buChar char="●"/>
            </a:pPr>
            <a:r>
              <a:rPr lang="en-US" sz="1800" dirty="0"/>
              <a:t>Arius and his teachings are condemned</a:t>
            </a:r>
          </a:p>
          <a:p>
            <a:pPr marL="139700" lvl="0" indent="0" algn="l" rtl="0">
              <a:spcBef>
                <a:spcPts val="0"/>
              </a:spcBef>
              <a:spcAft>
                <a:spcPts val="0"/>
              </a:spcAft>
              <a:buSzPts val="1400"/>
              <a:buNone/>
            </a:pPr>
            <a:endParaRPr lang="en-US" sz="1800" dirty="0"/>
          </a:p>
        </p:txBody>
      </p:sp>
      <p:sp>
        <p:nvSpPr>
          <p:cNvPr id="184" name="Google Shape;184;p29"/>
          <p:cNvSpPr/>
          <p:nvPr/>
        </p:nvSpPr>
        <p:spPr>
          <a:xfrm rot="-299953">
            <a:off x="829254" y="825302"/>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85" name="Google Shape;185;p29"/>
          <p:cNvSpPr/>
          <p:nvPr/>
        </p:nvSpPr>
        <p:spPr>
          <a:xfrm rot="-299953">
            <a:off x="829254" y="787356"/>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9" name="Picture Placeholder 8" descr="A painting of a person seated in a circle&#10;&#10;AI-generated content may be incorrect.">
            <a:extLst>
              <a:ext uri="{FF2B5EF4-FFF2-40B4-BE49-F238E27FC236}">
                <a16:creationId xmlns:a16="http://schemas.microsoft.com/office/drawing/2014/main" id="{3FD4B15D-BA6E-3499-682C-83CAE12C0003}"/>
              </a:ext>
            </a:extLst>
          </p:cNvPr>
          <p:cNvPicPr>
            <a:picLocks noGrp="1" noChangeAspect="1"/>
          </p:cNvPicPr>
          <p:nvPr>
            <p:ph type="pic" idx="2"/>
          </p:nvPr>
        </p:nvPicPr>
        <p:blipFill>
          <a:blip r:embed="rId3"/>
          <a:srcRect t="3232" b="3232"/>
          <a:stretch>
            <a:fillRect/>
          </a:stretch>
        </p:blipFill>
        <p:spPr/>
      </p:pic>
      <p:pic>
        <p:nvPicPr>
          <p:cNvPr id="2" name="Picture Placeholder 6" descr="A person with a beard and a cross on his chest&#10;&#10;AI-generated content may be incorrect.">
            <a:extLst>
              <a:ext uri="{FF2B5EF4-FFF2-40B4-BE49-F238E27FC236}">
                <a16:creationId xmlns:a16="http://schemas.microsoft.com/office/drawing/2014/main" id="{5A42A0BD-60C5-FE35-9572-2E28E4F752F1}"/>
              </a:ext>
            </a:extLst>
          </p:cNvPr>
          <p:cNvPicPr>
            <a:picLocks noChangeAspect="1"/>
          </p:cNvPicPr>
          <p:nvPr/>
        </p:nvPicPr>
        <p:blipFill>
          <a:blip r:embed="rId4"/>
          <a:srcRect t="22259" b="22259"/>
          <a:stretch>
            <a:fillRect/>
          </a:stretch>
        </p:blipFill>
        <p:spPr>
          <a:xfrm>
            <a:off x="2120848" y="4072588"/>
            <a:ext cx="3036602" cy="84231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A8C48B32-29E3-1B0F-C5C0-53E8E1FB92E4}"/>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0326E679-A309-9FD0-B1F5-C01698F47412}"/>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495E7F95-46DA-FFC8-85A9-4DABB90F51D6}"/>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59CA2D74-E792-FFCB-5619-F05C95DB449B}"/>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A627E2D5-17CC-3D4E-0583-F5AB85BCDEFC}"/>
              </a:ext>
            </a:extLst>
          </p:cNvPr>
          <p:cNvSpPr txBox="1"/>
          <p:nvPr/>
        </p:nvSpPr>
        <p:spPr>
          <a:xfrm>
            <a:off x="228600" y="1017746"/>
            <a:ext cx="8750300" cy="3724096"/>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Isaiah 6:1 In the year of King Uzziah’s death I saw the Lord sitting on a throne, high and lifted up, with the train of His robe filling the temple.</a:t>
            </a:r>
          </a:p>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John 12:40 “He has blinded their eyes and He hardened their heart, lest they see with their eyes and understand with their heart, and return and I heal them.” 41 These things Isaiah said because he saw His glory, and he spoke about Him.</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Who did Isaiah see?</a:t>
            </a:r>
          </a:p>
        </p:txBody>
      </p:sp>
    </p:spTree>
    <p:extLst>
      <p:ext uri="{BB962C8B-B14F-4D97-AF65-F5344CB8AC3E}">
        <p14:creationId xmlns:p14="http://schemas.microsoft.com/office/powerpoint/2010/main" val="3999796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9105EFD-EB2A-2B47-253B-27D83BB99B8A}"/>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F007614A-5D06-5CBB-5315-FBF475AACEAB}"/>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BBD40559-5B25-DBC2-7A41-5F9F0E83A15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E9CEED4A-3E82-C00E-D37E-9A61DC0B864C}"/>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B42F4C41-E210-7BEE-EA06-F1581CA75328}"/>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Isaiah 44:6 “Thus says Yahweh, the King of Israel and his Redeemer, Yahweh of hosts: ‘I am the first, and I am the last, and there is no God besides Me.</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Revelation 1:17 And when I saw Him, I fell at His feet like a dead man. And He placed His right hand on me, saying, “Do not fear; I am the first and the last</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Who is the first and the last?</a:t>
            </a:r>
            <a:endParaRPr lang="en-US" sz="2800" dirty="0">
              <a:solidFill>
                <a:schemeClr val="bg1"/>
              </a:solidFill>
              <a:latin typeface="Instrument Sans" panose="020B0604020202020204" charset="0"/>
              <a:sym typeface="Instrument Sans"/>
            </a:endParaRPr>
          </a:p>
          <a:p>
            <a:pPr marL="23495" marR="5080" algn="just">
              <a:buClr>
                <a:schemeClr val="bg1"/>
              </a:buClr>
              <a:tabLst>
                <a:tab pos="387350" algn="l"/>
              </a:tabLst>
            </a:pPr>
            <a:endParaRPr lang="en-US" sz="32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49425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2B6CA7A-ED3A-49CD-3D0C-681EF4DCF777}"/>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AA06BF0-8F3A-DD05-D9B1-D4FAF2473F9B}"/>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FB948E4-B0EC-A7F2-A7C1-29EB3DF64EAC}"/>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C925F81E-2555-20E6-4232-07E1684D3ADF}"/>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41AE2AC7-5A60-25EE-77E1-1DE7C13118AD}"/>
              </a:ext>
            </a:extLst>
          </p:cNvPr>
          <p:cNvSpPr txBox="1"/>
          <p:nvPr/>
        </p:nvSpPr>
        <p:spPr>
          <a:xfrm>
            <a:off x="228600" y="1017746"/>
            <a:ext cx="8750300" cy="4708981"/>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Zechariah 2:10 “And I will pour out on the house of David and on the inhabitants of Jerusalem [a]the Spirit of grace and of supplication, so that they will look on Me whom they have pierced; and they will mourn for Him, as one mourns for an only son, and they will weep bitterly over Him like the bitter weeping over a firstborn.</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Revelation 1:7 Behold, He is coming with the clouds, and every eye will see Him, even those who pierced Him; and all the tribes of the earth will mourn over Him. Yes, amen.</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Who is speaking in Zechariah chapter 12?</a:t>
            </a:r>
            <a:br>
              <a:rPr lang="en-US" sz="2400" dirty="0">
                <a:solidFill>
                  <a:schemeClr val="bg1"/>
                </a:solidFill>
                <a:latin typeface="Instrument Sans" panose="020B0604020202020204" charset="0"/>
                <a:sym typeface="Instrument Sans"/>
              </a:rPr>
            </a:br>
            <a:r>
              <a:rPr lang="en-US" sz="2400" dirty="0">
                <a:solidFill>
                  <a:schemeClr val="bg1"/>
                </a:solidFill>
                <a:latin typeface="Instrument Sans" panose="020B0604020202020204" charset="0"/>
                <a:sym typeface="Instrument Sans"/>
              </a:rPr>
              <a:t>Who was pierced?</a:t>
            </a:r>
          </a:p>
          <a:p>
            <a:pPr marL="309245" marR="5080" indent="-285750" algn="just">
              <a:buClr>
                <a:schemeClr val="bg1"/>
              </a:buClr>
              <a:buFont typeface="Arial" panose="020B0604020202020204" pitchFamily="34" charset="0"/>
              <a:buChar char="•"/>
              <a:tabLst>
                <a:tab pos="387350" algn="l"/>
              </a:tabLst>
            </a:pPr>
            <a:endParaRPr lang="en-US" sz="28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1675978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8FCE7A4-B3A9-E344-28EF-79F61CD29600}"/>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3B09A44A-5A24-270E-4DBD-188089F8B4EF}"/>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E1C05511-925D-FF64-E757-E11EA691DB3A}"/>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2F4485E-D3EA-2725-AD28-63F3564E14C7}"/>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DDA264B2-0EBC-6C4D-1CE2-CDAC990BD1DF}"/>
              </a:ext>
            </a:extLst>
          </p:cNvPr>
          <p:cNvSpPr txBox="1"/>
          <p:nvPr/>
        </p:nvSpPr>
        <p:spPr>
          <a:xfrm>
            <a:off x="228600" y="1017746"/>
            <a:ext cx="8750300" cy="341632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2 Corinthians 4:4 in whose case the god of this age has blinded the minds of the unbelieving [a]so that they might not see the light of the gospel of the glory of Christ, who is the image of God. 5 For we do not preach ourselves but Jesus Christ as Lord, and ourselves as your slaves [b]for the sake of Jesus. 6 For God, who said, “Light shall shine out of darkness,” is the One who has shone in our hearts to give the Light of the knowledge of the glory of God in the face of Christ.</a:t>
            </a:r>
          </a:p>
        </p:txBody>
      </p:sp>
    </p:spTree>
    <p:extLst>
      <p:ext uri="{BB962C8B-B14F-4D97-AF65-F5344CB8AC3E}">
        <p14:creationId xmlns:p14="http://schemas.microsoft.com/office/powerpoint/2010/main" val="2624776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0F9483F-6C69-D585-BB5D-618339A037A8}"/>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8468FB9F-8BD0-2680-EF1B-C27E80E68A18}"/>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077C8D57-411D-27E4-7639-93CD048B4CD7}"/>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4953DFD-DA7A-AC49-422D-C0E339CF0D91}"/>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7C7F44C4-0B6E-4EBF-8656-3332A855F089}"/>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Isaiah 9:2 [a]The people who walk in darkness Will see a great light; Those who live in the land of the shadow of death, The light will shine on them.</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Luke 2:32 A Light for revelation to the Gentiles, And for the glory of Your people Israel.”</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Matthew 4:16 The people who were sitting in darkness saw a great Light, And those who were sitting in the land and shadow of death, Upon them a Light dawned.”</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Isaiah 60:3 Nations will come to your light, And kings to the brightness of your rising.</a:t>
            </a:r>
          </a:p>
        </p:txBody>
      </p:sp>
    </p:spTree>
    <p:extLst>
      <p:ext uri="{BB962C8B-B14F-4D97-AF65-F5344CB8AC3E}">
        <p14:creationId xmlns:p14="http://schemas.microsoft.com/office/powerpoint/2010/main" val="2585651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F3B0F4B7-33BB-94B8-B74D-35C433418A8B}"/>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E011917-C4C3-E225-9429-59CC5E1D81F8}"/>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17C8B2E-D831-21A1-E80B-DF3FCA619B6E}"/>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40AF657-1BF2-51AC-02AA-D197001F0C75}"/>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F54B6874-DAA0-677C-A006-296FD4D293C3}"/>
              </a:ext>
            </a:extLst>
          </p:cNvPr>
          <p:cNvSpPr txBox="1"/>
          <p:nvPr/>
        </p:nvSpPr>
        <p:spPr>
          <a:xfrm>
            <a:off x="228600" y="1017746"/>
            <a:ext cx="8750300" cy="341632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Luke 4:16 And He came to Nazareth, where He had been brought up, and as was His custom, He entered the synagogue on the Sabbath and stood up to read. 17 And the scroll of the prophet Isaiah was handed to Him. And He opened the scroll and found the place where it was written,</a:t>
            </a:r>
            <a:br>
              <a:rPr lang="en-US" sz="2400" dirty="0">
                <a:solidFill>
                  <a:schemeClr val="bg1"/>
                </a:solidFill>
                <a:latin typeface="Instrument Sans" panose="020B0604020202020204" charset="0"/>
                <a:sym typeface="Instrument Sans"/>
              </a:rPr>
            </a:br>
            <a:r>
              <a:rPr lang="en-US" sz="2400" dirty="0">
                <a:solidFill>
                  <a:schemeClr val="bg1"/>
                </a:solidFill>
                <a:latin typeface="Instrument Sans" panose="020B0604020202020204" charset="0"/>
                <a:sym typeface="Instrument Sans"/>
              </a:rPr>
              <a:t>18 “The Spirit of the Lord is upon Me</a:t>
            </a:r>
            <a:br>
              <a:rPr lang="en-US" sz="2400" dirty="0">
                <a:solidFill>
                  <a:schemeClr val="bg1"/>
                </a:solidFill>
                <a:latin typeface="Instrument Sans" panose="020B0604020202020204" charset="0"/>
                <a:sym typeface="Instrument Sans"/>
              </a:rPr>
            </a:br>
            <a:r>
              <a:rPr lang="en-US" sz="2400" dirty="0">
                <a:solidFill>
                  <a:schemeClr val="bg1"/>
                </a:solidFill>
                <a:latin typeface="Instrument Sans" panose="020B0604020202020204" charset="0"/>
                <a:sym typeface="Instrument Sans"/>
              </a:rPr>
              <a:t>Because He anointed Me to preach the gospel to the poor</a:t>
            </a:r>
            <a:br>
              <a:rPr lang="en-US" sz="2400" dirty="0">
                <a:solidFill>
                  <a:schemeClr val="bg1"/>
                </a:solidFill>
                <a:latin typeface="Instrument Sans" panose="020B0604020202020204" charset="0"/>
                <a:sym typeface="Instrument Sans"/>
              </a:rPr>
            </a:br>
            <a:r>
              <a:rPr lang="en-US" sz="2400" dirty="0">
                <a:solidFill>
                  <a:schemeClr val="bg1"/>
                </a:solidFill>
                <a:latin typeface="Instrument Sans" panose="020B0604020202020204" charset="0"/>
                <a:sym typeface="Instrument Sans"/>
              </a:rPr>
              <a:t>He has sent Me to proclaim release to the captives,</a:t>
            </a:r>
            <a:br>
              <a:rPr lang="en-US" sz="2400" dirty="0">
                <a:solidFill>
                  <a:schemeClr val="bg1"/>
                </a:solidFill>
                <a:latin typeface="Instrument Sans" panose="020B0604020202020204" charset="0"/>
                <a:sym typeface="Instrument Sans"/>
              </a:rPr>
            </a:br>
            <a:r>
              <a:rPr lang="en-US" sz="2400" b="1" i="1" u="sng" dirty="0">
                <a:solidFill>
                  <a:schemeClr val="bg1"/>
                </a:solidFill>
                <a:latin typeface="Instrument Sans" panose="020B0604020202020204" charset="0"/>
                <a:sym typeface="Instrument Sans"/>
              </a:rPr>
              <a:t>And recovery of sight to the blind,</a:t>
            </a:r>
          </a:p>
        </p:txBody>
      </p:sp>
    </p:spTree>
    <p:extLst>
      <p:ext uri="{BB962C8B-B14F-4D97-AF65-F5344CB8AC3E}">
        <p14:creationId xmlns:p14="http://schemas.microsoft.com/office/powerpoint/2010/main" val="2019323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BD444044-DAA6-F87A-7FDF-C2D88644D5A1}"/>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83DB3D93-9413-E69C-6FF8-6ED89D3ADB1D}"/>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70009445-A7E1-EF97-037F-7D080CCB92FB}"/>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21D88281-3B3A-687A-FBC8-F942B6376EC5}"/>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1F80A03A-7F3D-35CF-19AC-73602A5AE55F}"/>
              </a:ext>
            </a:extLst>
          </p:cNvPr>
          <p:cNvSpPr txBox="1"/>
          <p:nvPr/>
        </p:nvSpPr>
        <p:spPr>
          <a:xfrm>
            <a:off x="228600" y="1017746"/>
            <a:ext cx="8750300" cy="4524315"/>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John 9:1 As He passed by, He saw a man blind from birth. 2 And His disciples asked Him, saying, “Rabbi, who sinned, this man or his parents, that he would be born blind?” 3 Jesus answered, “Neither this man nor his parents sinned, but this was so that the works of God might be manifested in him. 4 We must work the works of Him who sent Me as long as it is day; night is coming when no one can work. 5 While I am in the world, I am the light of the world.” 6 When He had said this, He spat on the ground, made clay of the saliva, and rubbed the clay on his eyes, 7 and said to him, “Go, wash in the pool of Siloam” (which is translated, Sent). So he went away and washed, and came back seeing. </a:t>
            </a:r>
            <a:endParaRPr lang="en-US" sz="2400" b="1" i="1" u="sng"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3749263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6F6777DA-3210-67D2-E57C-849E02D128DC}"/>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53C1473D-64B4-ECD3-D013-C724EE16C3F0}"/>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FEDD6C0C-2858-A11D-208F-967FD529224E}"/>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EA7CF9E8-BA7C-F065-DB8A-BEF17C0DC68A}"/>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FF0D0EDB-A9A1-5942-51DA-D2F8EEF0C0B2}"/>
              </a:ext>
            </a:extLst>
          </p:cNvPr>
          <p:cNvSpPr txBox="1"/>
          <p:nvPr/>
        </p:nvSpPr>
        <p:spPr>
          <a:xfrm>
            <a:off x="228600" y="1017746"/>
            <a:ext cx="8750300" cy="4185761"/>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1900" dirty="0">
                <a:solidFill>
                  <a:schemeClr val="bg1"/>
                </a:solidFill>
                <a:latin typeface="Instrument Sans" panose="020B0604020202020204" charset="0"/>
                <a:sym typeface="Instrument Sans"/>
              </a:rPr>
              <a:t>Acts 9:1 Now Saul, still breathing [b]threats and murder against the disciples of the Lord, went to the high priest, 2 and asked for letters from him to the synagogues at Damascus, so that if he found any belonging to the Way, both men and women, he might bring them bound to Jerusalem. 3 And as he was traveling, it happened that when he was approaching Damascus, suddenly a light from heaven flashed around him; 4 and falling to the ground, he heard a voice saying to him, “Saul, Saul, why are you persecuting Me?” 5 And he said, “Who are You, Lord?” And He said, “I am Jesus whom you are persecuting, 6 but rise up and enter the city, and it will be told you what you must do.” 7 And the men who traveled with him stood speechless, hearing the voice but seeing no one. 8 And Saul got up from the ground, and though his eyes were open, he could see nothing. Leading him by the hand, they brought him into Damascus. 9 And he was three days without sight, and neither ate nor drank.</a:t>
            </a:r>
            <a:endParaRPr lang="en-US" sz="1900" b="1" i="1" u="sng"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1523776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F7CC0076-7F57-B722-6B73-BE1E6DD51DF1}"/>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35CA6CB2-16A6-0895-60F2-B589F6B89251}"/>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5A450330-7F0B-FCF9-432E-CCDC3B3BB7B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A3DBDD8F-F117-4E4F-CEEC-B081E4AE7A8C}"/>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0281C801-5CAC-085D-3DDE-90AEE5BDBE44}"/>
              </a:ext>
            </a:extLst>
          </p:cNvPr>
          <p:cNvSpPr txBox="1"/>
          <p:nvPr/>
        </p:nvSpPr>
        <p:spPr>
          <a:xfrm>
            <a:off x="228600" y="1017746"/>
            <a:ext cx="8750300" cy="4031873"/>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John 3:21 But he who practices the truth comes to the Light, so that his deeds may be manifested as having been done by God.”</a:t>
            </a:r>
          </a:p>
          <a:p>
            <a:pPr marL="309245" marR="5080" indent="-285750" algn="just">
              <a:buClr>
                <a:schemeClr val="bg1"/>
              </a:buClr>
              <a:buFont typeface="Arial" panose="020B0604020202020204" pitchFamily="34" charset="0"/>
              <a:buChar char="•"/>
              <a:tabLst>
                <a:tab pos="387350" algn="l"/>
              </a:tabLst>
            </a:pPr>
            <a:endParaRPr lang="en-US" sz="3200" dirty="0">
              <a:solidFill>
                <a:schemeClr val="bg1"/>
              </a:solidFill>
              <a:latin typeface="Instrument Sans" panose="020B0604020202020204" charset="0"/>
              <a:sym typeface="Instrument Sans"/>
            </a:endParaRP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1 John 1:7 but if we walk in the Light as He Himself is in the Light, we have fellowship with one another, and the blood of Jesus His Son cleanses us from all sin.</a:t>
            </a:r>
          </a:p>
        </p:txBody>
      </p:sp>
    </p:spTree>
    <p:extLst>
      <p:ext uri="{BB962C8B-B14F-4D97-AF65-F5344CB8AC3E}">
        <p14:creationId xmlns:p14="http://schemas.microsoft.com/office/powerpoint/2010/main" val="390547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78DA96B-F1E6-B442-C0DE-9B58E6004802}"/>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BD4659F-C996-D7DC-6197-F222C01E3403}"/>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VERDICT</a:t>
            </a:r>
            <a:endParaRPr sz="4400" dirty="0"/>
          </a:p>
        </p:txBody>
      </p:sp>
      <p:sp>
        <p:nvSpPr>
          <p:cNvPr id="203" name="Google Shape;203;p31">
            <a:extLst>
              <a:ext uri="{FF2B5EF4-FFF2-40B4-BE49-F238E27FC236}">
                <a16:creationId xmlns:a16="http://schemas.microsoft.com/office/drawing/2014/main" id="{236BCC59-B523-A739-CA86-070ECE094A6D}"/>
              </a:ext>
            </a:extLst>
          </p:cNvPr>
          <p:cNvSpPr txBox="1">
            <a:spLocks noGrp="1"/>
          </p:cNvSpPr>
          <p:nvPr>
            <p:ph type="subTitle" idx="1"/>
          </p:nvPr>
        </p:nvSpPr>
        <p:spPr>
          <a:xfrm>
            <a:off x="108282" y="966518"/>
            <a:ext cx="9035717" cy="4016428"/>
          </a:xfrm>
          <a:prstGeom prst="rect">
            <a:avLst/>
          </a:prstGeom>
        </p:spPr>
        <p:txBody>
          <a:bodyPr spcFirstLastPara="1" wrap="square" lIns="91425" tIns="91425" rIns="91425" bIns="91425" anchor="t" anchorCtr="0">
            <a:noAutofit/>
          </a:bodyPr>
          <a:lstStyle/>
          <a:p>
            <a:pPr marL="0" indent="0">
              <a:buNone/>
            </a:pPr>
            <a:r>
              <a:rPr lang="en-US" sz="2300" dirty="0"/>
              <a:t>]			</a:t>
            </a:r>
          </a:p>
          <a:p>
            <a:pPr marL="0" indent="0">
              <a:buNone/>
            </a:pPr>
            <a:endParaRPr lang="en-US" sz="2300" dirty="0"/>
          </a:p>
          <a:p>
            <a:pPr marL="0" indent="0">
              <a:buNone/>
            </a:pPr>
            <a:r>
              <a:rPr lang="en-US" sz="2400" dirty="0"/>
              <a:t>The Father and Son are co-equal and co-eternal and…</a:t>
            </a:r>
          </a:p>
          <a:p>
            <a:pPr marL="0" indent="0">
              <a:buNone/>
            </a:pPr>
            <a:endParaRPr lang="en-US" sz="2400" dirty="0"/>
          </a:p>
          <a:p>
            <a:pPr marL="0" indent="0">
              <a:buNone/>
            </a:pPr>
            <a:r>
              <a:rPr lang="en-US" sz="2400" dirty="0"/>
              <a:t>ARE </a:t>
            </a:r>
            <a:r>
              <a:rPr lang="en-US" sz="2400" dirty="0" err="1"/>
              <a:t>homoouisious</a:t>
            </a:r>
            <a:r>
              <a:rPr lang="en-US" sz="2400" dirty="0"/>
              <a:t>, “of one substance” / essence / being, but</a:t>
            </a:r>
          </a:p>
          <a:p>
            <a:pPr marL="0" indent="0">
              <a:buNone/>
            </a:pPr>
            <a:endParaRPr lang="en-US" sz="2400" dirty="0"/>
          </a:p>
          <a:p>
            <a:pPr marL="0" indent="0">
              <a:buNone/>
            </a:pPr>
            <a:r>
              <a:rPr lang="en-US" sz="2400" dirty="0"/>
              <a:t>NOT </a:t>
            </a:r>
            <a:r>
              <a:rPr lang="en-US" sz="2400" dirty="0" err="1"/>
              <a:t>heteroousios</a:t>
            </a:r>
            <a:r>
              <a:rPr lang="en-US" sz="2400" dirty="0"/>
              <a:t> “of different substance” / essence / being, &amp;</a:t>
            </a:r>
          </a:p>
          <a:p>
            <a:pPr marL="0" indent="0">
              <a:buNone/>
            </a:pPr>
            <a:endParaRPr lang="en-US" sz="2400" dirty="0"/>
          </a:p>
          <a:p>
            <a:pPr marL="0" indent="0">
              <a:buNone/>
            </a:pPr>
            <a:r>
              <a:rPr lang="en-US" sz="2400" dirty="0"/>
              <a:t>NOT </a:t>
            </a:r>
            <a:r>
              <a:rPr lang="en-US" sz="2400" dirty="0" err="1"/>
              <a:t>homoiousios</a:t>
            </a:r>
            <a:r>
              <a:rPr lang="en-US" sz="2400" dirty="0"/>
              <a:t> “of similar substance” / essence / being</a:t>
            </a:r>
          </a:p>
        </p:txBody>
      </p:sp>
      <p:sp>
        <p:nvSpPr>
          <p:cNvPr id="204" name="Google Shape;204;p31">
            <a:extLst>
              <a:ext uri="{FF2B5EF4-FFF2-40B4-BE49-F238E27FC236}">
                <a16:creationId xmlns:a16="http://schemas.microsoft.com/office/drawing/2014/main" id="{ACD5B204-4D45-5F71-4109-72115BF9674F}"/>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FED3746-EFC1-433A-E059-05A3E35EC626}"/>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2" name="Picture 2" descr="The Black Dwarf - Christ Church Midrand">
            <a:extLst>
              <a:ext uri="{FF2B5EF4-FFF2-40B4-BE49-F238E27FC236}">
                <a16:creationId xmlns:a16="http://schemas.microsoft.com/office/drawing/2014/main" id="{83CEAAD4-52D3-71D1-62E1-A7170592C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228951"/>
            <a:ext cx="2622460" cy="147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9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EE11381-C246-C541-C914-F757CC03213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FE61748-414B-1A35-CE56-644D7FBDA0FC}"/>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CREED</a:t>
            </a:r>
            <a:endParaRPr sz="4400" dirty="0"/>
          </a:p>
        </p:txBody>
      </p:sp>
      <p:sp>
        <p:nvSpPr>
          <p:cNvPr id="203" name="Google Shape;203;p31">
            <a:extLst>
              <a:ext uri="{FF2B5EF4-FFF2-40B4-BE49-F238E27FC236}">
                <a16:creationId xmlns:a16="http://schemas.microsoft.com/office/drawing/2014/main" id="{4A43A9CD-65AA-6DF6-6704-AB063AA5A1F9}"/>
              </a:ext>
            </a:extLst>
          </p:cNvPr>
          <p:cNvSpPr txBox="1">
            <a:spLocks noGrp="1"/>
          </p:cNvSpPr>
          <p:nvPr>
            <p:ph type="subTitle" idx="1"/>
          </p:nvPr>
        </p:nvSpPr>
        <p:spPr>
          <a:xfrm>
            <a:off x="3874168" y="1262518"/>
            <a:ext cx="5269832" cy="4015153"/>
          </a:xfrm>
          <a:prstGeom prst="rect">
            <a:avLst/>
          </a:prstGeom>
        </p:spPr>
        <p:txBody>
          <a:bodyPr spcFirstLastPara="1" wrap="square" lIns="91425" tIns="91425" rIns="91425" bIns="91425" anchor="t" anchorCtr="0">
            <a:noAutofit/>
          </a:bodyPr>
          <a:lstStyle/>
          <a:p>
            <a:pPr marL="342900" indent="-342900"/>
            <a:r>
              <a:rPr lang="en-US" sz="2400" dirty="0"/>
              <a:t>The overwhelming majority of Bishops condemned Arius as a heretic</a:t>
            </a:r>
          </a:p>
          <a:p>
            <a:pPr marL="342900" indent="-342900"/>
            <a:r>
              <a:rPr lang="en-US" sz="2400" dirty="0"/>
              <a:t> Anyone preaching his ideas or possessing his manuscripts may be convicted of a capital crime.</a:t>
            </a:r>
          </a:p>
          <a:p>
            <a:pPr marL="342900" indent="-342900"/>
            <a:r>
              <a:rPr lang="en-US" sz="2400" dirty="0"/>
              <a:t>Formulated an official Creed to affirm, against Arian heresy</a:t>
            </a:r>
          </a:p>
          <a:p>
            <a:pPr marL="342900" indent="-342900"/>
            <a:endParaRPr lang="en-US" sz="2400" dirty="0"/>
          </a:p>
          <a:p>
            <a:pPr marL="342900" indent="-342900"/>
            <a:r>
              <a:rPr lang="en-US" sz="2400" dirty="0"/>
              <a:t>Important to this day: Cults</a:t>
            </a:r>
          </a:p>
        </p:txBody>
      </p:sp>
      <p:sp>
        <p:nvSpPr>
          <p:cNvPr id="204" name="Google Shape;204;p31">
            <a:extLst>
              <a:ext uri="{FF2B5EF4-FFF2-40B4-BE49-F238E27FC236}">
                <a16:creationId xmlns:a16="http://schemas.microsoft.com/office/drawing/2014/main" id="{EF13FD8F-00FE-3DD6-6F15-5DFEF4B577D4}"/>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E149882B-E6CB-ACEE-9741-101F49C63CE4}"/>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4" name="Picture 4" descr="Nicene Creed - Wikipedia">
            <a:extLst>
              <a:ext uri="{FF2B5EF4-FFF2-40B4-BE49-F238E27FC236}">
                <a16:creationId xmlns:a16="http://schemas.microsoft.com/office/drawing/2014/main" id="{2A52BED4-50E5-CB2F-4BA6-17605AC32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160554"/>
            <a:ext cx="3506805" cy="475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4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ADF9DB3-7055-D5C1-C173-2BC952DE878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F3DEA4F1-E7D1-5B76-BCE8-52144D4A92F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78F9FBB0-55D9-9AEA-3D6C-2E3EDC7E901A}"/>
              </a:ext>
            </a:extLst>
          </p:cNvPr>
          <p:cNvSpPr txBox="1">
            <a:spLocks noGrp="1"/>
          </p:cNvSpPr>
          <p:nvPr>
            <p:ph type="subTitle" idx="1"/>
          </p:nvPr>
        </p:nvSpPr>
        <p:spPr>
          <a:xfrm>
            <a:off x="228749" y="0"/>
            <a:ext cx="8699661" cy="5143500"/>
          </a:xfrm>
          <a:prstGeom prst="rect">
            <a:avLst/>
          </a:prstGeom>
        </p:spPr>
        <p:txBody>
          <a:bodyPr spcFirstLastPara="1" wrap="square" lIns="91425" tIns="91425" rIns="91425" bIns="91425" anchor="t" anchorCtr="0">
            <a:noAutofit/>
          </a:bodyPr>
          <a:lstStyle/>
          <a:p>
            <a:pPr marL="0" indent="0">
              <a:buNone/>
            </a:pPr>
            <a:r>
              <a:rPr lang="en-US" sz="2200" dirty="0"/>
              <a:t>	We believe in one God, the Father Almighty,</a:t>
            </a:r>
            <a:br>
              <a:rPr lang="en-US" sz="2200" dirty="0"/>
            </a:br>
            <a:r>
              <a:rPr lang="en-US" sz="2200" dirty="0"/>
              <a:t>Maker of all things visible and invisible.</a:t>
            </a:r>
          </a:p>
          <a:p>
            <a:pPr marL="0" indent="0">
              <a:buNone/>
            </a:pPr>
            <a:r>
              <a:rPr lang="en-US" sz="2200" dirty="0"/>
              <a:t>	And in one Lord Jesus Christ, the Son of God, begotten</a:t>
            </a:r>
            <a:br>
              <a:rPr lang="en-US" sz="2200" dirty="0"/>
            </a:br>
            <a:r>
              <a:rPr lang="en-US" sz="2200" dirty="0"/>
              <a:t>of the Father the only-begotten; that is, of the essence of the Father, God of God, Light of Light, very God of very God, begotten, not made, consubstantial with the Father; </a:t>
            </a:r>
            <a:br>
              <a:rPr lang="en-US" sz="2200" dirty="0"/>
            </a:br>
            <a:r>
              <a:rPr lang="en-US" sz="2200" dirty="0"/>
              <a:t>	By whom all things were made;</a:t>
            </a:r>
          </a:p>
          <a:p>
            <a:pPr marL="0" indent="0">
              <a:buNone/>
            </a:pPr>
            <a:r>
              <a:rPr lang="en-US" sz="2200" dirty="0"/>
              <a:t>	Who for us men, and for our salvation, came down and was incarnate and was made man;</a:t>
            </a:r>
          </a:p>
          <a:p>
            <a:pPr marL="0" indent="0">
              <a:buNone/>
            </a:pPr>
            <a:r>
              <a:rPr lang="en-US" sz="2200" dirty="0"/>
              <a:t>	He suffered, and the third day he rose again, ascended into heaven;</a:t>
            </a:r>
          </a:p>
          <a:p>
            <a:pPr marL="0" indent="0">
              <a:buNone/>
            </a:pPr>
            <a:r>
              <a:rPr lang="en-US" sz="2200" dirty="0"/>
              <a:t>	From thence he shall come to judge the quick and the dead.</a:t>
            </a:r>
          </a:p>
          <a:p>
            <a:pPr marL="0" indent="0">
              <a:buNone/>
            </a:pPr>
            <a:r>
              <a:rPr lang="en-US" sz="2200" dirty="0"/>
              <a:t>	And in the Holy Ghost. </a:t>
            </a:r>
          </a:p>
        </p:txBody>
      </p:sp>
      <p:sp>
        <p:nvSpPr>
          <p:cNvPr id="2" name="Google Shape;204;p31">
            <a:extLst>
              <a:ext uri="{FF2B5EF4-FFF2-40B4-BE49-F238E27FC236}">
                <a16:creationId xmlns:a16="http://schemas.microsoft.com/office/drawing/2014/main" id="{518C2B1F-C561-7B0A-7AD7-487E49536EBF}"/>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55478B6E-BC6A-DBCF-1D7C-257C4DC23DD5}"/>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415620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228600" y="382676"/>
            <a:ext cx="8686800" cy="78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Structure of the Nicene Creed (325)</a:t>
            </a:r>
            <a:endParaRPr dirty="0"/>
          </a:p>
        </p:txBody>
      </p:sp>
      <p:sp>
        <p:nvSpPr>
          <p:cNvPr id="165" name="Google Shape;165;p28"/>
          <p:cNvSpPr txBox="1">
            <a:spLocks noGrp="1"/>
          </p:cNvSpPr>
          <p:nvPr>
            <p:ph type="title" idx="2"/>
          </p:nvPr>
        </p:nvSpPr>
        <p:spPr>
          <a:xfrm>
            <a:off x="1314726" y="1358625"/>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66" name="Google Shape;166;p28"/>
          <p:cNvSpPr txBox="1">
            <a:spLocks noGrp="1"/>
          </p:cNvSpPr>
          <p:nvPr>
            <p:ph type="subTitle" idx="1"/>
          </p:nvPr>
        </p:nvSpPr>
        <p:spPr>
          <a:xfrm>
            <a:off x="2261274" y="1358625"/>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BELIEVE IN THE FATHER (MAKER)</a:t>
            </a:r>
            <a:endParaRPr dirty="0"/>
          </a:p>
        </p:txBody>
      </p:sp>
      <p:sp>
        <p:nvSpPr>
          <p:cNvPr id="167" name="Google Shape;167;p28"/>
          <p:cNvSpPr txBox="1">
            <a:spLocks noGrp="1"/>
          </p:cNvSpPr>
          <p:nvPr>
            <p:ph type="title" idx="3"/>
          </p:nvPr>
        </p:nvSpPr>
        <p:spPr>
          <a:xfrm>
            <a:off x="1314726" y="2022450"/>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168" name="Google Shape;168;p28"/>
          <p:cNvSpPr txBox="1">
            <a:spLocks noGrp="1"/>
          </p:cNvSpPr>
          <p:nvPr>
            <p:ph type="subTitle" idx="4"/>
          </p:nvPr>
        </p:nvSpPr>
        <p:spPr>
          <a:xfrm>
            <a:off x="2261274" y="2022450"/>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ONE LORD JESUS CHRIST (BEGOTTEN NOT MADE / CONSUBSTANTIAL)</a:t>
            </a:r>
            <a:endParaRPr dirty="0"/>
          </a:p>
        </p:txBody>
      </p:sp>
      <p:sp>
        <p:nvSpPr>
          <p:cNvPr id="169" name="Google Shape;169;p28"/>
          <p:cNvSpPr txBox="1">
            <a:spLocks noGrp="1"/>
          </p:cNvSpPr>
          <p:nvPr>
            <p:ph type="title" idx="5"/>
          </p:nvPr>
        </p:nvSpPr>
        <p:spPr>
          <a:xfrm>
            <a:off x="1314726" y="4297774"/>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sp>
        <p:nvSpPr>
          <p:cNvPr id="170" name="Google Shape;170;p28"/>
          <p:cNvSpPr txBox="1">
            <a:spLocks noGrp="1"/>
          </p:cNvSpPr>
          <p:nvPr>
            <p:ph type="subTitle" idx="6"/>
          </p:nvPr>
        </p:nvSpPr>
        <p:spPr>
          <a:xfrm>
            <a:off x="2261274" y="4297774"/>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THE HOLY SPIRIT</a:t>
            </a:r>
            <a:endParaRPr dirty="0"/>
          </a:p>
        </p:txBody>
      </p:sp>
      <p:cxnSp>
        <p:nvCxnSpPr>
          <p:cNvPr id="173" name="Google Shape;173;p28"/>
          <p:cNvCxnSpPr>
            <a:stCxn id="165" idx="3"/>
            <a:endCxn id="166" idx="1"/>
          </p:cNvCxnSpPr>
          <p:nvPr/>
        </p:nvCxnSpPr>
        <p:spPr>
          <a:xfrm>
            <a:off x="1828926" y="163327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4" name="Google Shape;174;p28"/>
          <p:cNvCxnSpPr>
            <a:cxnSpLocks/>
            <a:stCxn id="167" idx="3"/>
            <a:endCxn id="168" idx="1"/>
          </p:cNvCxnSpPr>
          <p:nvPr/>
        </p:nvCxnSpPr>
        <p:spPr>
          <a:xfrm>
            <a:off x="1828926" y="229710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5" name="Google Shape;175;p28"/>
          <p:cNvCxnSpPr>
            <a:stCxn id="169" idx="3"/>
            <a:endCxn id="170" idx="1"/>
          </p:cNvCxnSpPr>
          <p:nvPr/>
        </p:nvCxnSpPr>
        <p:spPr>
          <a:xfrm>
            <a:off x="1828926" y="4572424"/>
            <a:ext cx="432348" cy="0"/>
          </a:xfrm>
          <a:prstGeom prst="straightConnector1">
            <a:avLst/>
          </a:prstGeom>
          <a:noFill/>
          <a:ln w="9525" cap="flat" cmpd="sng">
            <a:solidFill>
              <a:schemeClr val="lt1"/>
            </a:solidFill>
            <a:prstDash val="solid"/>
            <a:round/>
            <a:headEnd type="none" w="med" len="med"/>
            <a:tailEnd type="none" w="med" len="med"/>
          </a:ln>
        </p:spPr>
      </p:cxnSp>
      <p:sp>
        <p:nvSpPr>
          <p:cNvPr id="5" name="Google Shape;167;p28">
            <a:extLst>
              <a:ext uri="{FF2B5EF4-FFF2-40B4-BE49-F238E27FC236}">
                <a16:creationId xmlns:a16="http://schemas.microsoft.com/office/drawing/2014/main" id="{E85457FA-9601-DA3D-7F57-A14DFD4B6712}"/>
              </a:ext>
            </a:extLst>
          </p:cNvPr>
          <p:cNvSpPr txBox="1">
            <a:spLocks/>
          </p:cNvSpPr>
          <p:nvPr/>
        </p:nvSpPr>
        <p:spPr>
          <a:xfrm>
            <a:off x="1828926" y="2705948"/>
            <a:ext cx="5883316" cy="15918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Instrument Serif"/>
              <a:buNone/>
              <a:defRPr sz="2400" b="0" i="0" u="none" strike="noStrike" cap="none">
                <a:solidFill>
                  <a:schemeClr val="lt1"/>
                </a:solidFill>
                <a:latin typeface="Instrument Serif"/>
                <a:ea typeface="Instrument Serif"/>
                <a:cs typeface="Instrument Serif"/>
                <a:sym typeface="Instrument Serif"/>
              </a:defRPr>
            </a:lvl1pPr>
            <a:lvl2pPr marR="0" lvl="1"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2pPr>
            <a:lvl3pPr marR="0" lvl="2"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3pPr>
            <a:lvl4pPr marR="0" lvl="3"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4pPr>
            <a:lvl5pPr marR="0" lvl="4"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5pPr>
            <a:lvl6pPr marR="0" lvl="5"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6pPr>
            <a:lvl7pPr marR="0" lvl="6"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7pPr>
            <a:lvl8pPr marR="0" lvl="7"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8pPr>
            <a:lvl9pPr marR="0" lvl="8"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9pPr>
          </a:lstStyle>
          <a:p>
            <a:pPr algn="l"/>
            <a:r>
              <a:rPr lang="en" dirty="0"/>
              <a:t>I	 </a:t>
            </a:r>
            <a:r>
              <a:rPr lang="en" sz="1800" dirty="0">
                <a:latin typeface="Instrument Sans" panose="020B0604020202020204" charset="0"/>
              </a:rPr>
              <a:t>JESUS IS MAKER</a:t>
            </a:r>
          </a:p>
          <a:p>
            <a:pPr algn="l"/>
            <a:r>
              <a:rPr lang="en" dirty="0"/>
              <a:t>II	</a:t>
            </a:r>
            <a:r>
              <a:rPr lang="en" dirty="0">
                <a:latin typeface="Instrument Sans" panose="020B0604020202020204" charset="0"/>
              </a:rPr>
              <a:t> </a:t>
            </a:r>
            <a:r>
              <a:rPr lang="en" sz="1800" dirty="0">
                <a:latin typeface="Instrument Sans" panose="020B0604020202020204" charset="0"/>
              </a:rPr>
              <a:t>JESUS BECAME INCARNATE</a:t>
            </a:r>
            <a:endParaRPr lang="en" sz="1800" dirty="0"/>
          </a:p>
          <a:p>
            <a:pPr algn="l"/>
            <a:r>
              <a:rPr lang="en" dirty="0"/>
              <a:t>III	</a:t>
            </a:r>
            <a:r>
              <a:rPr lang="en" dirty="0">
                <a:latin typeface="Instrument Sans" panose="020B0604020202020204" charset="0"/>
              </a:rPr>
              <a:t> </a:t>
            </a:r>
            <a:r>
              <a:rPr lang="en" sz="1800" dirty="0">
                <a:latin typeface="Instrument Sans" panose="020B0604020202020204" charset="0"/>
              </a:rPr>
              <a:t>JESUS’S PASSION</a:t>
            </a:r>
            <a:endParaRPr lang="en" sz="1800" dirty="0"/>
          </a:p>
          <a:p>
            <a:pPr algn="l"/>
            <a:r>
              <a:rPr lang="en" dirty="0"/>
              <a:t>IV	</a:t>
            </a:r>
            <a:r>
              <a:rPr lang="en" dirty="0">
                <a:latin typeface="Instrument Sans" panose="020B0604020202020204" charset="0"/>
              </a:rPr>
              <a:t> </a:t>
            </a:r>
            <a:r>
              <a:rPr lang="en" sz="1800" dirty="0">
                <a:latin typeface="Instrument Sans" panose="020B0604020202020204" charset="0"/>
              </a:rPr>
              <a:t>JESUS WILL COME AGAIN</a:t>
            </a:r>
            <a:endParaRPr lang="en" sz="1800" dirty="0"/>
          </a:p>
        </p:txBody>
      </p:sp>
      <p:cxnSp>
        <p:nvCxnSpPr>
          <p:cNvPr id="6" name="Google Shape;174;p28">
            <a:extLst>
              <a:ext uri="{FF2B5EF4-FFF2-40B4-BE49-F238E27FC236}">
                <a16:creationId xmlns:a16="http://schemas.microsoft.com/office/drawing/2014/main" id="{E7C179D5-37BC-F9A4-23D6-7241AF434172}"/>
              </a:ext>
            </a:extLst>
          </p:cNvPr>
          <p:cNvCxnSpPr>
            <a:cxnSpLocks/>
          </p:cNvCxnSpPr>
          <p:nvPr/>
        </p:nvCxnSpPr>
        <p:spPr>
          <a:xfrm>
            <a:off x="2261226" y="3351869"/>
            <a:ext cx="432300" cy="0"/>
          </a:xfrm>
          <a:prstGeom prst="straightConnector1">
            <a:avLst/>
          </a:prstGeom>
          <a:noFill/>
          <a:ln w="9525" cap="flat" cmpd="sng">
            <a:solidFill>
              <a:schemeClr val="lt1"/>
            </a:solidFill>
            <a:prstDash val="solid"/>
            <a:round/>
            <a:headEnd type="none" w="med" len="med"/>
            <a:tailEnd type="none" w="med" len="med"/>
          </a:ln>
        </p:spPr>
      </p:cxnSp>
      <p:cxnSp>
        <p:nvCxnSpPr>
          <p:cNvPr id="7" name="Google Shape;174;p28">
            <a:extLst>
              <a:ext uri="{FF2B5EF4-FFF2-40B4-BE49-F238E27FC236}">
                <a16:creationId xmlns:a16="http://schemas.microsoft.com/office/drawing/2014/main" id="{84844CB2-E6BE-909B-69A6-380B70728BB8}"/>
              </a:ext>
            </a:extLst>
          </p:cNvPr>
          <p:cNvCxnSpPr>
            <a:cxnSpLocks/>
          </p:cNvCxnSpPr>
          <p:nvPr/>
        </p:nvCxnSpPr>
        <p:spPr>
          <a:xfrm>
            <a:off x="2261226" y="366068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8" name="Google Shape;174;p28">
            <a:extLst>
              <a:ext uri="{FF2B5EF4-FFF2-40B4-BE49-F238E27FC236}">
                <a16:creationId xmlns:a16="http://schemas.microsoft.com/office/drawing/2014/main" id="{84E3AAB4-AA87-19E9-D14D-6EFDA3192A5D}"/>
              </a:ext>
            </a:extLst>
          </p:cNvPr>
          <p:cNvCxnSpPr>
            <a:cxnSpLocks/>
          </p:cNvCxnSpPr>
          <p:nvPr/>
        </p:nvCxnSpPr>
        <p:spPr>
          <a:xfrm>
            <a:off x="2261226" y="301498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9" name="Google Shape;174;p28">
            <a:extLst>
              <a:ext uri="{FF2B5EF4-FFF2-40B4-BE49-F238E27FC236}">
                <a16:creationId xmlns:a16="http://schemas.microsoft.com/office/drawing/2014/main" id="{0D84A33B-7BB4-BE45-93B6-F11A8489BFE2}"/>
              </a:ext>
            </a:extLst>
          </p:cNvPr>
          <p:cNvCxnSpPr>
            <a:cxnSpLocks/>
          </p:cNvCxnSpPr>
          <p:nvPr/>
        </p:nvCxnSpPr>
        <p:spPr>
          <a:xfrm>
            <a:off x="2261226" y="4009595"/>
            <a:ext cx="432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0" title="mexican-people-attending-church.jpg"/>
          <p:cNvPicPr preferRelativeResize="0">
            <a:picLocks noGrp="1"/>
          </p:cNvPicPr>
          <p:nvPr>
            <p:ph type="pic" idx="2"/>
          </p:nvPr>
        </p:nvPicPr>
        <p:blipFill rotWithShape="1">
          <a:blip r:embed="rId3">
            <a:alphaModFix/>
          </a:blip>
          <a:srcRect l="4128" t="2489" r="1192" b="2498"/>
          <a:stretch/>
        </p:blipFill>
        <p:spPr>
          <a:xfrm>
            <a:off x="0" y="0"/>
            <a:ext cx="9144003" cy="5143499"/>
          </a:xfrm>
          <a:prstGeom prst="rect">
            <a:avLst/>
          </a:prstGeom>
        </p:spPr>
      </p:pic>
      <p:sp>
        <p:nvSpPr>
          <p:cNvPr id="191" name="Google Shape;191;p30"/>
          <p:cNvSpPr txBox="1">
            <a:spLocks noGrp="1"/>
          </p:cNvSpPr>
          <p:nvPr>
            <p:ph type="title" idx="3"/>
          </p:nvPr>
        </p:nvSpPr>
        <p:spPr>
          <a:xfrm>
            <a:off x="4027150" y="948460"/>
            <a:ext cx="10899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95" name="Google Shape;195;p30"/>
          <p:cNvSpPr/>
          <p:nvPr/>
        </p:nvSpPr>
        <p:spPr>
          <a:xfrm rot="-177467">
            <a:off x="2034219" y="972864"/>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6" name="Google Shape;196;p30"/>
          <p:cNvSpPr/>
          <p:nvPr/>
        </p:nvSpPr>
        <p:spPr>
          <a:xfrm rot="-177467">
            <a:off x="2034219" y="934918"/>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7" name="Google Shape;197;p30"/>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 BELIEVE IN THE FATHER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B3BCD3D-CB91-DE1E-6FB6-FD1662375693}"/>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B932F43-CD20-A95D-0E20-EC2060B5248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9F8CC85B-9531-1CD2-9789-C550ED984ECF}"/>
              </a:ext>
            </a:extLst>
          </p:cNvPr>
          <p:cNvSpPr txBox="1">
            <a:spLocks noGrp="1"/>
          </p:cNvSpPr>
          <p:nvPr>
            <p:ph type="subTitle" idx="1"/>
          </p:nvPr>
        </p:nvSpPr>
        <p:spPr>
          <a:xfrm>
            <a:off x="228749" y="0"/>
            <a:ext cx="8265545" cy="5143500"/>
          </a:xfrm>
          <a:prstGeom prst="rect">
            <a:avLst/>
          </a:prstGeom>
        </p:spPr>
        <p:txBody>
          <a:bodyPr spcFirstLastPara="1" wrap="square" lIns="91425" tIns="91425" rIns="91425" bIns="91425" anchor="t" anchorCtr="0">
            <a:noAutofit/>
          </a:bodyPr>
          <a:lstStyle/>
          <a:p>
            <a:pPr marL="0" indent="0">
              <a:buNone/>
            </a:pPr>
            <a:r>
              <a:rPr lang="en-US" sz="6600" dirty="0"/>
              <a:t>1	We believe in one God, the Father Almighty,</a:t>
            </a:r>
            <a:br>
              <a:rPr lang="en-US" sz="6600" dirty="0"/>
            </a:br>
            <a:r>
              <a:rPr lang="en-US" sz="6600" dirty="0"/>
              <a:t>Maker of all things visible and invisible.</a:t>
            </a:r>
          </a:p>
        </p:txBody>
      </p:sp>
      <p:sp>
        <p:nvSpPr>
          <p:cNvPr id="2" name="Google Shape;204;p31">
            <a:extLst>
              <a:ext uri="{FF2B5EF4-FFF2-40B4-BE49-F238E27FC236}">
                <a16:creationId xmlns:a16="http://schemas.microsoft.com/office/drawing/2014/main" id="{49CBA8AE-40A5-7CDF-38BE-FB4EAC00E57C}"/>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B44B5184-69E0-50DD-16FF-5D42FF60589A}"/>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1818512909"/>
      </p:ext>
    </p:extLst>
  </p:cSld>
  <p:clrMapOvr>
    <a:masterClrMapping/>
  </p:clrMapOvr>
</p:sld>
</file>

<file path=ppt/theme/theme1.xml><?xml version="1.0" encoding="utf-8"?>
<a:theme xmlns:a="http://schemas.openxmlformats.org/drawingml/2006/main" name="Church and Religion by Slidesgo">
  <a:themeElements>
    <a:clrScheme name="Simple Light">
      <a:dk1>
        <a:srgbClr val="590202"/>
      </a:dk1>
      <a:lt1>
        <a:srgbClr val="FFFDF5"/>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2063</TotalTime>
  <Words>3639</Words>
  <Application>Microsoft Office PowerPoint</Application>
  <PresentationFormat>On-screen Show (16:9)</PresentationFormat>
  <Paragraphs>144</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Open Sans</vt:lpstr>
      <vt:lpstr>Raleway</vt:lpstr>
      <vt:lpstr>Instrument Sans</vt:lpstr>
      <vt:lpstr>Instrument Serif</vt:lpstr>
      <vt:lpstr>Anaheim</vt:lpstr>
      <vt:lpstr>Nunito Light</vt:lpstr>
      <vt:lpstr>Open Sans Light</vt:lpstr>
      <vt:lpstr>Church and Religion by Slidesgo</vt:lpstr>
      <vt:lpstr>NICENE CREED AFTER 1700 YEARS</vt:lpstr>
      <vt:lpstr>ARIUS Pre-325</vt:lpstr>
      <vt:lpstr>THE COUNCIL OF NICAEA</vt:lpstr>
      <vt:lpstr>VERDICT</vt:lpstr>
      <vt:lpstr>CREED</vt:lpstr>
      <vt:lpstr>THE NICENE CREED</vt:lpstr>
      <vt:lpstr>Structure of the Nicene Creed (325)</vt:lpstr>
      <vt:lpstr>01</vt:lpstr>
      <vt:lpstr>THE NICENE CREED</vt:lpstr>
      <vt:lpstr>In one God…</vt:lpstr>
      <vt:lpstr>…The Father Almighty</vt:lpstr>
      <vt:lpstr>Maker of all things visible and invisible</vt:lpstr>
      <vt:lpstr>02</vt:lpstr>
      <vt:lpstr>THE NICENE CREED</vt:lpstr>
      <vt:lpstr>…and in One Lord Jesus Christ</vt:lpstr>
      <vt:lpstr>the Son of God, begotten of the Father,</vt:lpstr>
      <vt:lpstr>the Son of God, begotten of the Father,</vt:lpstr>
      <vt:lpstr>the Son of God, begotten of the Father,</vt:lpstr>
      <vt:lpstr>the Son of God, begotten of the Father,</vt:lpstr>
      <vt:lpstr>the Son of God, begotten of the Father,</vt:lpstr>
      <vt:lpstr>the Son of God, begotten of the Father,</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Gonzales, Bruce A</cp:lastModifiedBy>
  <cp:revision>18</cp:revision>
  <dcterms:modified xsi:type="dcterms:W3CDTF">2025-09-11T21:14:43Z</dcterms:modified>
</cp:coreProperties>
</file>