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69" r:id="rId3"/>
    <p:sldId id="271" r:id="rId4"/>
    <p:sldId id="274" r:id="rId5"/>
    <p:sldId id="276" r:id="rId6"/>
    <p:sldId id="277" r:id="rId7"/>
    <p:sldId id="278" r:id="rId8"/>
    <p:sldId id="299" r:id="rId9"/>
    <p:sldId id="296" r:id="rId10"/>
    <p:sldId id="297" r:id="rId11"/>
    <p:sldId id="298" r:id="rId12"/>
    <p:sldId id="300" r:id="rId13"/>
    <p:sldId id="301" r:id="rId14"/>
    <p:sldId id="302" r:id="rId15"/>
    <p:sldId id="303" r:id="rId16"/>
    <p:sldId id="30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12" y="5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58D046-3671-4615-BF0F-A673D473A8A8}" type="datetimeFigureOut">
              <a:rPr lang="en-US" smtClean="0"/>
              <a:t>10/5/2023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E6E80E-C8C5-4CEC-AE0D-159D62D3EBC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10</a:t>
            </a:fld>
            <a:endParaRPr lang="en-US"/>
          </a:p>
        </p:txBody>
      </p:sp>
    </p:spTree>
    <p:extLst>
      <p:ext uri="{BB962C8B-B14F-4D97-AF65-F5344CB8AC3E}">
        <p14:creationId xmlns:p14="http://schemas.microsoft.com/office/powerpoint/2010/main" val="2180827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11</a:t>
            </a:fld>
            <a:endParaRPr lang="en-US"/>
          </a:p>
        </p:txBody>
      </p:sp>
    </p:spTree>
    <p:extLst>
      <p:ext uri="{BB962C8B-B14F-4D97-AF65-F5344CB8AC3E}">
        <p14:creationId xmlns:p14="http://schemas.microsoft.com/office/powerpoint/2010/main" val="1727386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12</a:t>
            </a:fld>
            <a:endParaRPr lang="en-US"/>
          </a:p>
        </p:txBody>
      </p:sp>
    </p:spTree>
    <p:extLst>
      <p:ext uri="{BB962C8B-B14F-4D97-AF65-F5344CB8AC3E}">
        <p14:creationId xmlns:p14="http://schemas.microsoft.com/office/powerpoint/2010/main" val="4026609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13</a:t>
            </a:fld>
            <a:endParaRPr lang="en-US"/>
          </a:p>
        </p:txBody>
      </p:sp>
    </p:spTree>
    <p:extLst>
      <p:ext uri="{BB962C8B-B14F-4D97-AF65-F5344CB8AC3E}">
        <p14:creationId xmlns:p14="http://schemas.microsoft.com/office/powerpoint/2010/main" val="3919254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14</a:t>
            </a:fld>
            <a:endParaRPr lang="en-US"/>
          </a:p>
        </p:txBody>
      </p:sp>
    </p:spTree>
    <p:extLst>
      <p:ext uri="{BB962C8B-B14F-4D97-AF65-F5344CB8AC3E}">
        <p14:creationId xmlns:p14="http://schemas.microsoft.com/office/powerpoint/2010/main" val="1645582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15</a:t>
            </a:fld>
            <a:endParaRPr lang="en-US"/>
          </a:p>
        </p:txBody>
      </p:sp>
    </p:spTree>
    <p:extLst>
      <p:ext uri="{BB962C8B-B14F-4D97-AF65-F5344CB8AC3E}">
        <p14:creationId xmlns:p14="http://schemas.microsoft.com/office/powerpoint/2010/main" val="34622240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16</a:t>
            </a:fld>
            <a:endParaRPr lang="en-US"/>
          </a:p>
        </p:txBody>
      </p:sp>
    </p:spTree>
    <p:extLst>
      <p:ext uri="{BB962C8B-B14F-4D97-AF65-F5344CB8AC3E}">
        <p14:creationId xmlns:p14="http://schemas.microsoft.com/office/powerpoint/2010/main" val="1550368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8</a:t>
            </a:fld>
            <a:endParaRPr lang="en-US"/>
          </a:p>
        </p:txBody>
      </p:sp>
    </p:spTree>
    <p:extLst>
      <p:ext uri="{BB962C8B-B14F-4D97-AF65-F5344CB8AC3E}">
        <p14:creationId xmlns:p14="http://schemas.microsoft.com/office/powerpoint/2010/main" val="4038780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9</a:t>
            </a:fld>
            <a:endParaRPr lang="en-US"/>
          </a:p>
        </p:txBody>
      </p:sp>
    </p:spTree>
    <p:extLst>
      <p:ext uri="{BB962C8B-B14F-4D97-AF65-F5344CB8AC3E}">
        <p14:creationId xmlns:p14="http://schemas.microsoft.com/office/powerpoint/2010/main" val="3869148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B0D536EF-751E-4719-815F-13C3B949C038}" type="datetimeFigureOut">
              <a:rPr lang="en-US" smtClean="0"/>
              <a:t>10/5/2023</a:t>
            </a:fld>
            <a:endParaRPr lang="en-US"/>
          </a:p>
        </p:txBody>
      </p:sp>
      <p:sp>
        <p:nvSpPr>
          <p:cNvPr id="16" name="Slide Number Placeholder 15"/>
          <p:cNvSpPr>
            <a:spLocks noGrp="1"/>
          </p:cNvSpPr>
          <p:nvPr>
            <p:ph type="sldNum" sz="quarter" idx="11"/>
          </p:nvPr>
        </p:nvSpPr>
        <p:spPr/>
        <p:txBody>
          <a:bodyPr/>
          <a:lstStyle/>
          <a:p>
            <a:fld id="{FDCF2326-D596-4624-99A0-775222B3A650}"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D536EF-751E-4719-815F-13C3B949C038}"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F2326-D596-4624-99A0-775222B3A6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D536EF-751E-4719-815F-13C3B949C038}"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F2326-D596-4624-99A0-775222B3A6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B0D536EF-751E-4719-815F-13C3B949C038}" type="datetimeFigureOut">
              <a:rPr lang="en-US" smtClean="0"/>
              <a:t>10/5/2023</a:t>
            </a:fld>
            <a:endParaRPr lang="en-US"/>
          </a:p>
        </p:txBody>
      </p:sp>
      <p:sp>
        <p:nvSpPr>
          <p:cNvPr id="15" name="Slide Number Placeholder 14"/>
          <p:cNvSpPr>
            <a:spLocks noGrp="1"/>
          </p:cNvSpPr>
          <p:nvPr>
            <p:ph type="sldNum" sz="quarter" idx="15"/>
          </p:nvPr>
        </p:nvSpPr>
        <p:spPr/>
        <p:txBody>
          <a:bodyPr/>
          <a:lstStyle>
            <a:lvl1pPr algn="ctr">
              <a:defRPr/>
            </a:lvl1pPr>
          </a:lstStyle>
          <a:p>
            <a:fld id="{FDCF2326-D596-4624-99A0-775222B3A650}"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0D536EF-751E-4719-815F-13C3B949C038}"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F2326-D596-4624-99A0-775222B3A650}"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0D536EF-751E-4719-815F-13C3B949C038}" type="datetimeFigureOut">
              <a:rPr lang="en-US" smtClean="0"/>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CF2326-D596-4624-99A0-775222B3A650}"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DCF2326-D596-4624-99A0-775222B3A650}"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B0D536EF-751E-4719-815F-13C3B949C038}" type="datetimeFigureOut">
              <a:rPr lang="en-US" smtClean="0"/>
              <a:t>10/5/2023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0D536EF-751E-4719-815F-13C3B949C038}" type="datetimeFigureOut">
              <a:rPr lang="en-US" smtClean="0"/>
              <a:t>10/5/2023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CF2326-D596-4624-99A0-775222B3A650}"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536EF-751E-4719-815F-13C3B949C038}" type="datetimeFigureOut">
              <a:rPr lang="en-US" smtClean="0"/>
              <a:t>10/5/2023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CF2326-D596-4624-99A0-775222B3A6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B0D536EF-751E-4719-815F-13C3B949C038}" type="datetimeFigureOut">
              <a:rPr lang="en-US" smtClean="0"/>
              <a:t>10/5/2023</a:t>
            </a:fld>
            <a:endParaRPr lang="en-US"/>
          </a:p>
        </p:txBody>
      </p:sp>
      <p:sp>
        <p:nvSpPr>
          <p:cNvPr id="9" name="Slide Number Placeholder 8"/>
          <p:cNvSpPr>
            <a:spLocks noGrp="1"/>
          </p:cNvSpPr>
          <p:nvPr>
            <p:ph type="sldNum" sz="quarter" idx="15"/>
          </p:nvPr>
        </p:nvSpPr>
        <p:spPr/>
        <p:txBody>
          <a:bodyPr/>
          <a:lstStyle/>
          <a:p>
            <a:fld id="{FDCF2326-D596-4624-99A0-775222B3A650}"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B0D536EF-751E-4719-815F-13C3B949C038}" type="datetimeFigureOut">
              <a:rPr lang="en-US" smtClean="0"/>
              <a:t>10/5/2023</a:t>
            </a:fld>
            <a:endParaRPr lang="en-US"/>
          </a:p>
        </p:txBody>
      </p:sp>
      <p:sp>
        <p:nvSpPr>
          <p:cNvPr id="9" name="Slide Number Placeholder 8"/>
          <p:cNvSpPr>
            <a:spLocks noGrp="1"/>
          </p:cNvSpPr>
          <p:nvPr>
            <p:ph type="sldNum" sz="quarter" idx="11"/>
          </p:nvPr>
        </p:nvSpPr>
        <p:spPr/>
        <p:txBody>
          <a:bodyPr/>
          <a:lstStyle/>
          <a:p>
            <a:fld id="{FDCF2326-D596-4624-99A0-775222B3A65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0D536EF-751E-4719-815F-13C3B949C038}" type="datetimeFigureOut">
              <a:rPr lang="en-US" smtClean="0"/>
              <a:t>10/5/2023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DCF2326-D596-4624-99A0-775222B3A650}"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2600" y="533400"/>
            <a:ext cx="8204200" cy="1645920"/>
          </a:xfrm>
        </p:spPr>
        <p:txBody>
          <a:bodyPr/>
          <a:lstStyle/>
          <a:p>
            <a:r>
              <a:rPr lang="en-US" dirty="0">
                <a:latin typeface="Algerian" panose="04020705040A02060702" pitchFamily="82" charset="0"/>
              </a:rPr>
              <a:t>The</a:t>
            </a:r>
            <a:r>
              <a:rPr lang="en-US" sz="9600" dirty="0">
                <a:latin typeface="Algerian" panose="04020705040A02060702" pitchFamily="82" charset="0"/>
              </a:rPr>
              <a:t> 5 </a:t>
            </a:r>
            <a:r>
              <a:rPr lang="en-US" dirty="0" err="1">
                <a:latin typeface="Algerian" panose="04020705040A02060702" pitchFamily="82" charset="0"/>
              </a:rPr>
              <a:t>Solas</a:t>
            </a:r>
            <a:r>
              <a:rPr lang="en-US" dirty="0">
                <a:latin typeface="Algerian" panose="04020705040A02060702" pitchFamily="82" charset="0"/>
              </a:rPr>
              <a:t>  of</a:t>
            </a:r>
            <a:br>
              <a:rPr lang="en-US" dirty="0">
                <a:latin typeface="Algerian" panose="04020705040A02060702" pitchFamily="82" charset="0"/>
              </a:rPr>
            </a:br>
            <a:r>
              <a:rPr lang="en-US" dirty="0">
                <a:latin typeface="Algerian" panose="04020705040A02060702" pitchFamily="82" charset="0"/>
              </a:rPr>
              <a:t>The Reformation </a:t>
            </a:r>
          </a:p>
        </p:txBody>
      </p:sp>
      <p:pic>
        <p:nvPicPr>
          <p:cNvPr id="6" name="Picture 2" descr="church in ripon california, reaching-growing-serving">
            <a:extLst>
              <a:ext uri="{FF2B5EF4-FFF2-40B4-BE49-F238E27FC236}">
                <a16:creationId xmlns:a16="http://schemas.microsoft.com/office/drawing/2014/main" id="{20B67361-E937-CDEB-F5DE-4D5D95D663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800" y="2057400"/>
            <a:ext cx="8229600" cy="4630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638800"/>
          </a:xfrm>
        </p:spPr>
        <p:txBody>
          <a:bodyPr>
            <a:normAutofit/>
          </a:bodyPr>
          <a:lstStyle/>
          <a:p>
            <a:r>
              <a:rPr lang="en-US" b="1" dirty="0"/>
              <a:t>Matthew 22:29 But Jesus answered and said to them, “You are mistaken, not understanding the Scriptures nor the power of God. 30 For in the resurrection they neither marry nor are given in marriage, but are like angels in heaven. 31 But regarding the resurrection of the dead, have you not </a:t>
            </a:r>
            <a:r>
              <a:rPr lang="en-US" b="1" u="sng" dirty="0"/>
              <a:t>read </a:t>
            </a:r>
            <a:r>
              <a:rPr lang="en-US" b="1" dirty="0"/>
              <a:t>what was </a:t>
            </a:r>
            <a:r>
              <a:rPr lang="en-US" b="1" u="sng" dirty="0"/>
              <a:t>spoken</a:t>
            </a:r>
            <a:r>
              <a:rPr lang="en-US" b="1" dirty="0"/>
              <a:t> to you by God, saying, 32 ‘I am the God of Abraham, and the God of Isaac, and the God of Jacob’? He is not the God of the dead but of the living.” 33 And when the crowds heard this, they were astonished at His teaching.</a:t>
            </a:r>
            <a:endParaRPr lang="en-US" dirty="0"/>
          </a:p>
        </p:txBody>
      </p:sp>
      <p:sp>
        <p:nvSpPr>
          <p:cNvPr id="3" name="Title 2"/>
          <p:cNvSpPr>
            <a:spLocks noGrp="1"/>
          </p:cNvSpPr>
          <p:nvPr>
            <p:ph type="title"/>
          </p:nvPr>
        </p:nvSpPr>
        <p:spPr>
          <a:xfrm>
            <a:off x="685800" y="-228600"/>
            <a:ext cx="8001000" cy="1219200"/>
          </a:xfrm>
        </p:spPr>
        <p:txBody>
          <a:bodyPr/>
          <a:lstStyle/>
          <a:p>
            <a:r>
              <a:rPr lang="en-US" dirty="0"/>
              <a:t>Sola Scriptura </a:t>
            </a:r>
          </a:p>
        </p:txBody>
      </p:sp>
    </p:spTree>
    <p:extLst>
      <p:ext uri="{BB962C8B-B14F-4D97-AF65-F5344CB8AC3E}">
        <p14:creationId xmlns:p14="http://schemas.microsoft.com/office/powerpoint/2010/main" val="1772829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638800"/>
          </a:xfrm>
        </p:spPr>
        <p:txBody>
          <a:bodyPr>
            <a:normAutofit/>
          </a:bodyPr>
          <a:lstStyle/>
          <a:p>
            <a:r>
              <a:rPr lang="en-US" b="1" dirty="0"/>
              <a:t>Hebrews 1:1 God, having </a:t>
            </a:r>
            <a:r>
              <a:rPr lang="en-US" b="1" u="sng" dirty="0"/>
              <a:t>spoken long ago </a:t>
            </a:r>
            <a:r>
              <a:rPr lang="en-US" b="1" dirty="0"/>
              <a:t>to the fathers in the prophets in many portions and in many ways, 2 </a:t>
            </a:r>
            <a:r>
              <a:rPr lang="en-US" b="1" u="sng" dirty="0"/>
              <a:t>in these last days spoke </a:t>
            </a:r>
            <a:r>
              <a:rPr lang="en-US" b="1" dirty="0"/>
              <a:t>to us in His Son… </a:t>
            </a:r>
            <a:endParaRPr lang="en-US" dirty="0"/>
          </a:p>
        </p:txBody>
      </p:sp>
      <p:sp>
        <p:nvSpPr>
          <p:cNvPr id="3" name="Title 2"/>
          <p:cNvSpPr>
            <a:spLocks noGrp="1"/>
          </p:cNvSpPr>
          <p:nvPr>
            <p:ph type="title"/>
          </p:nvPr>
        </p:nvSpPr>
        <p:spPr>
          <a:xfrm>
            <a:off x="685800" y="-228600"/>
            <a:ext cx="8001000" cy="1219200"/>
          </a:xfrm>
        </p:spPr>
        <p:txBody>
          <a:bodyPr/>
          <a:lstStyle/>
          <a:p>
            <a:r>
              <a:rPr lang="en-US" dirty="0"/>
              <a:t>Sola Scriptura </a:t>
            </a:r>
          </a:p>
        </p:txBody>
      </p:sp>
    </p:spTree>
    <p:extLst>
      <p:ext uri="{BB962C8B-B14F-4D97-AF65-F5344CB8AC3E}">
        <p14:creationId xmlns:p14="http://schemas.microsoft.com/office/powerpoint/2010/main" val="2315963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638800"/>
          </a:xfrm>
        </p:spPr>
        <p:txBody>
          <a:bodyPr>
            <a:normAutofit/>
          </a:bodyPr>
          <a:lstStyle/>
          <a:p>
            <a:r>
              <a:rPr lang="en-US" dirty="0"/>
              <a:t>Peter Quotes Paul as Scripture</a:t>
            </a:r>
          </a:p>
          <a:p>
            <a:r>
              <a:rPr lang="en-US" dirty="0"/>
              <a:t>2 Peter 3:15 and consider the patience of our Lord as salvation, just as also our beloved brother </a:t>
            </a:r>
            <a:r>
              <a:rPr lang="en-US" u="sng" dirty="0"/>
              <a:t>Paul</a:t>
            </a:r>
            <a:r>
              <a:rPr lang="en-US" dirty="0"/>
              <a:t>, according to the wisdom given him, wrote to you, 16 as also in all his letters, speaking in them of these things, in which are some things hard to understand, which the untaught and unstable distort, as they do also the rest of the </a:t>
            </a:r>
            <a:r>
              <a:rPr lang="en-US" u="sng" dirty="0"/>
              <a:t>Scriptures</a:t>
            </a:r>
            <a:r>
              <a:rPr lang="en-US" dirty="0"/>
              <a:t>, to their own destruction.</a:t>
            </a:r>
          </a:p>
        </p:txBody>
      </p:sp>
      <p:sp>
        <p:nvSpPr>
          <p:cNvPr id="3" name="Title 2"/>
          <p:cNvSpPr>
            <a:spLocks noGrp="1"/>
          </p:cNvSpPr>
          <p:nvPr>
            <p:ph type="title"/>
          </p:nvPr>
        </p:nvSpPr>
        <p:spPr>
          <a:xfrm>
            <a:off x="685800" y="-228600"/>
            <a:ext cx="8001000" cy="1219200"/>
          </a:xfrm>
        </p:spPr>
        <p:txBody>
          <a:bodyPr/>
          <a:lstStyle/>
          <a:p>
            <a:r>
              <a:rPr lang="en-US" dirty="0"/>
              <a:t>Sola Scriptura </a:t>
            </a:r>
          </a:p>
        </p:txBody>
      </p:sp>
    </p:spTree>
    <p:extLst>
      <p:ext uri="{BB962C8B-B14F-4D97-AF65-F5344CB8AC3E}">
        <p14:creationId xmlns:p14="http://schemas.microsoft.com/office/powerpoint/2010/main" val="4135223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638800"/>
          </a:xfrm>
        </p:spPr>
        <p:txBody>
          <a:bodyPr>
            <a:normAutofit/>
          </a:bodyPr>
          <a:lstStyle/>
          <a:p>
            <a:r>
              <a:rPr lang="en-US" dirty="0"/>
              <a:t>Paul Quotes Luke as Scripture</a:t>
            </a:r>
          </a:p>
          <a:p>
            <a:r>
              <a:rPr lang="en-US" dirty="0"/>
              <a:t>1 Timothy 5:18 For the </a:t>
            </a:r>
            <a:r>
              <a:rPr lang="en-US" u="sng" dirty="0"/>
              <a:t>Scripture</a:t>
            </a:r>
            <a:r>
              <a:rPr lang="en-US" dirty="0"/>
              <a:t> says, “You shall not muzzle the ox while it is threshing,” and “The laborer is worthy of his wages.” (Quotes OT &amp; NT)</a:t>
            </a:r>
          </a:p>
          <a:p>
            <a:r>
              <a:rPr lang="en-US" dirty="0"/>
              <a:t>Deuteronomy 25:4 “You shall not muzzle the ox while it is threshing. (OT)</a:t>
            </a:r>
          </a:p>
          <a:p>
            <a:r>
              <a:rPr lang="en-US" dirty="0"/>
              <a:t>Luke 10:7 Stay in that house, eating and drinking what they give you; for the laborer is worthy of his wages. Do not keep moving from house to house. (NT)</a:t>
            </a:r>
          </a:p>
          <a:p>
            <a:r>
              <a:rPr lang="en-US" dirty="0"/>
              <a:t>1 Corinthians 9:9 For it is written in the Law of Moses, “You shall not muzzle the ox while it is threshing.” Is God merely concerned about oxen? (Only Quotes OT)</a:t>
            </a:r>
          </a:p>
        </p:txBody>
      </p:sp>
      <p:sp>
        <p:nvSpPr>
          <p:cNvPr id="3" name="Title 2"/>
          <p:cNvSpPr>
            <a:spLocks noGrp="1"/>
          </p:cNvSpPr>
          <p:nvPr>
            <p:ph type="title"/>
          </p:nvPr>
        </p:nvSpPr>
        <p:spPr>
          <a:xfrm>
            <a:off x="685800" y="-228600"/>
            <a:ext cx="8001000" cy="1219200"/>
          </a:xfrm>
        </p:spPr>
        <p:txBody>
          <a:bodyPr/>
          <a:lstStyle/>
          <a:p>
            <a:r>
              <a:rPr lang="en-US" dirty="0"/>
              <a:t>Sola Scriptura </a:t>
            </a:r>
          </a:p>
        </p:txBody>
      </p:sp>
    </p:spTree>
    <p:extLst>
      <p:ext uri="{BB962C8B-B14F-4D97-AF65-F5344CB8AC3E}">
        <p14:creationId xmlns:p14="http://schemas.microsoft.com/office/powerpoint/2010/main" val="3191783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638800"/>
          </a:xfrm>
        </p:spPr>
        <p:txBody>
          <a:bodyPr>
            <a:normAutofit lnSpcReduction="10000"/>
          </a:bodyPr>
          <a:lstStyle/>
          <a:p>
            <a:r>
              <a:rPr lang="en-US" dirty="0"/>
              <a:t>Paul refers to his own writings as Scripture</a:t>
            </a:r>
          </a:p>
          <a:p>
            <a:r>
              <a:rPr lang="en-US" dirty="0"/>
              <a:t>1 Thessalonians 2:13 And for this reason we also thank God without ceasing that when you received the word of God which you heard from us, you accepted it not as the word of men, but for what it really is, the word of God, which also is at work in you who believe.</a:t>
            </a:r>
          </a:p>
          <a:p>
            <a:r>
              <a:rPr lang="en-US" dirty="0"/>
              <a:t>2 Thessalonians 2:15 So then, brothers, stand firm and hold to the traditions which you were taught, whether by word of mouth or by letter from us.</a:t>
            </a:r>
          </a:p>
          <a:p>
            <a:r>
              <a:rPr lang="en-US" dirty="0"/>
              <a:t>1 Corinthians 14:37 If anyone thinks he is a prophet or spiritual, let him recognize that the things which I write to you are the Lord’s commandment. 38 But if anyone remains ignorant about this, he is ignored by God.</a:t>
            </a:r>
          </a:p>
        </p:txBody>
      </p:sp>
      <p:sp>
        <p:nvSpPr>
          <p:cNvPr id="3" name="Title 2"/>
          <p:cNvSpPr>
            <a:spLocks noGrp="1"/>
          </p:cNvSpPr>
          <p:nvPr>
            <p:ph type="title"/>
          </p:nvPr>
        </p:nvSpPr>
        <p:spPr>
          <a:xfrm>
            <a:off x="685800" y="-228600"/>
            <a:ext cx="8001000" cy="1219200"/>
          </a:xfrm>
        </p:spPr>
        <p:txBody>
          <a:bodyPr/>
          <a:lstStyle/>
          <a:p>
            <a:r>
              <a:rPr lang="en-US" dirty="0"/>
              <a:t>Sola Scriptura </a:t>
            </a:r>
          </a:p>
        </p:txBody>
      </p:sp>
    </p:spTree>
    <p:extLst>
      <p:ext uri="{BB962C8B-B14F-4D97-AF65-F5344CB8AC3E}">
        <p14:creationId xmlns:p14="http://schemas.microsoft.com/office/powerpoint/2010/main" val="1157443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638800"/>
          </a:xfrm>
        </p:spPr>
        <p:txBody>
          <a:bodyPr>
            <a:normAutofit/>
          </a:bodyPr>
          <a:lstStyle/>
          <a:p>
            <a:r>
              <a:rPr lang="en-US" dirty="0"/>
              <a:t> Luke claims Apostolic tradition</a:t>
            </a:r>
          </a:p>
          <a:p>
            <a:r>
              <a:rPr lang="en-US" dirty="0"/>
              <a:t>Luke 1:1 Inasmuch as many have undertaken to compile an account of the things that have been fulfilled among us, 2 just as those, who from the beginning were eyewitnesses and servants of the word, handed them down to us, 3 it seemed fitting for me as well, having investigated everything carefully from the beginning, to write it out for you in orderly sequence, most excellent Theophilus, 4 so that you may know the certainty about the things you have been taught.</a:t>
            </a:r>
          </a:p>
        </p:txBody>
      </p:sp>
      <p:sp>
        <p:nvSpPr>
          <p:cNvPr id="3" name="Title 2"/>
          <p:cNvSpPr>
            <a:spLocks noGrp="1"/>
          </p:cNvSpPr>
          <p:nvPr>
            <p:ph type="title"/>
          </p:nvPr>
        </p:nvSpPr>
        <p:spPr>
          <a:xfrm>
            <a:off x="685800" y="-228600"/>
            <a:ext cx="8001000" cy="1219200"/>
          </a:xfrm>
        </p:spPr>
        <p:txBody>
          <a:bodyPr/>
          <a:lstStyle/>
          <a:p>
            <a:r>
              <a:rPr lang="en-US" dirty="0"/>
              <a:t>Sola Scriptura </a:t>
            </a:r>
          </a:p>
        </p:txBody>
      </p:sp>
    </p:spTree>
    <p:extLst>
      <p:ext uri="{BB962C8B-B14F-4D97-AF65-F5344CB8AC3E}">
        <p14:creationId xmlns:p14="http://schemas.microsoft.com/office/powerpoint/2010/main" val="1158084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638800"/>
          </a:xfrm>
        </p:spPr>
        <p:txBody>
          <a:bodyPr>
            <a:normAutofit fontScale="92500" lnSpcReduction="10000"/>
          </a:bodyPr>
          <a:lstStyle/>
          <a:p>
            <a:r>
              <a:rPr lang="en-US" dirty="0"/>
              <a:t> Revelation</a:t>
            </a:r>
          </a:p>
          <a:p>
            <a:r>
              <a:rPr lang="en-US" dirty="0"/>
              <a:t>Revelation 1:1 The Revelation of Jesus Christ, which God gave Him to show to His slaves the things which must soon happen; and He indicated this by sending it through His angel to His slave John, 2 who bore witness to the word of God and to the witness of Jesus Christ, even to all that he saw. 3 Blessed is he who reads and those who hear the words of the prophecy and keep the things which are written in it, for the time is near.</a:t>
            </a:r>
          </a:p>
          <a:p>
            <a:r>
              <a:rPr lang="en-US" dirty="0"/>
              <a:t>22:18 I bear witness to everyone who hears the words of the prophecy of this book: If anyone adds to them, God will add to him the plagues which are written in this book. 19 And if anyone takes away from the words of the book of this prophecy, God will take away his part from the tree of life and from the holy city, which are written in this book.</a:t>
            </a:r>
          </a:p>
        </p:txBody>
      </p:sp>
      <p:sp>
        <p:nvSpPr>
          <p:cNvPr id="3" name="Title 2"/>
          <p:cNvSpPr>
            <a:spLocks noGrp="1"/>
          </p:cNvSpPr>
          <p:nvPr>
            <p:ph type="title"/>
          </p:nvPr>
        </p:nvSpPr>
        <p:spPr>
          <a:xfrm>
            <a:off x="685800" y="-228600"/>
            <a:ext cx="8001000" cy="1219200"/>
          </a:xfrm>
        </p:spPr>
        <p:txBody>
          <a:bodyPr/>
          <a:lstStyle/>
          <a:p>
            <a:r>
              <a:rPr lang="en-US" dirty="0"/>
              <a:t>Sola Scriptura </a:t>
            </a:r>
          </a:p>
        </p:txBody>
      </p:sp>
    </p:spTree>
    <p:extLst>
      <p:ext uri="{BB962C8B-B14F-4D97-AF65-F5344CB8AC3E}">
        <p14:creationId xmlns:p14="http://schemas.microsoft.com/office/powerpoint/2010/main" val="3957439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r>
              <a:rPr lang="en-GB" sz="3600" b="1" dirty="0"/>
              <a:t>The date most historians would say as the beginning of the Reformation when… </a:t>
            </a:r>
          </a:p>
          <a:p>
            <a:r>
              <a:rPr lang="en-GB" sz="3600" b="1" dirty="0"/>
              <a:t>Martin Luther nailed his 95 theses to the church door at </a:t>
            </a:r>
            <a:r>
              <a:rPr lang="en-US" sz="3600" b="1" dirty="0" err="1"/>
              <a:t>Wittenburg</a:t>
            </a:r>
            <a:r>
              <a:rPr lang="en-US" sz="3600" b="1" dirty="0"/>
              <a:t>,</a:t>
            </a:r>
            <a:r>
              <a:rPr lang="en-GB" sz="3600" b="1" dirty="0"/>
              <a:t> GERMANRY</a:t>
            </a:r>
          </a:p>
          <a:p>
            <a:r>
              <a:rPr lang="en-GB" sz="3600" b="1" dirty="0"/>
              <a:t>A date generally regarded as the birthday of the Reformation.</a:t>
            </a:r>
            <a:endParaRPr lang="en-US" sz="3600" b="1" dirty="0"/>
          </a:p>
          <a:p>
            <a:endParaRPr lang="en-US" sz="3600" dirty="0"/>
          </a:p>
        </p:txBody>
      </p:sp>
      <p:sp>
        <p:nvSpPr>
          <p:cNvPr id="6" name="Title 5"/>
          <p:cNvSpPr>
            <a:spLocks noGrp="1"/>
          </p:cNvSpPr>
          <p:nvPr>
            <p:ph type="title"/>
          </p:nvPr>
        </p:nvSpPr>
        <p:spPr/>
        <p:txBody>
          <a:bodyPr>
            <a:normAutofit/>
          </a:bodyPr>
          <a:lstStyle/>
          <a:p>
            <a:pPr algn="ctr"/>
            <a:r>
              <a:rPr lang="en-GB" sz="6000" b="1" dirty="0"/>
              <a:t>OCTOBER 31, 1517. </a:t>
            </a:r>
            <a:r>
              <a:rPr lang="en-GB" sz="6000" b="1" baseline="-25000" dirty="0"/>
              <a:t>–</a:t>
            </a:r>
            <a:r>
              <a:rPr lang="en-GB" sz="6000" b="1" dirty="0"/>
              <a:t> </a:t>
            </a:r>
            <a:endParaRPr lang="en-US" sz="6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686800" cy="6324600"/>
          </a:xfrm>
        </p:spPr>
        <p:txBody>
          <a:bodyPr/>
          <a:lstStyle/>
          <a:p>
            <a:r>
              <a:rPr lang="en-US" sz="4400" dirty="0"/>
              <a:t>OUT OF THE MANY,</a:t>
            </a:r>
            <a:br>
              <a:rPr lang="en-US" sz="4400" dirty="0"/>
            </a:br>
            <a:r>
              <a:rPr lang="en-US" sz="4400" dirty="0"/>
              <a:t>WHAT MAKES ONE</a:t>
            </a:r>
            <a:br>
              <a:rPr lang="en-US" sz="4400" dirty="0"/>
            </a:br>
            <a:r>
              <a:rPr lang="en-US" sz="4400" dirty="0"/>
              <a:t>PART OF </a:t>
            </a:r>
            <a:r>
              <a:rPr lang="en-US" sz="4400" b="1" dirty="0"/>
              <a:t>TRUE CHRISTIANITY</a:t>
            </a:r>
            <a:r>
              <a:rPr lang="en-US" sz="4400" dirty="0"/>
              <a:t>?</a:t>
            </a:r>
            <a:br>
              <a:rPr lang="en-US" sz="4400" dirty="0"/>
            </a:br>
            <a:br>
              <a:rPr lang="en-US" sz="4400" dirty="0"/>
            </a:br>
            <a:br>
              <a:rPr lang="en-US" sz="4400" dirty="0"/>
            </a:br>
            <a:br>
              <a:rPr lang="en-US" sz="4400" dirty="0"/>
            </a:br>
            <a:r>
              <a:rPr lang="en-US" sz="4400" dirty="0"/>
              <a:t>What sets one apart from other groups claiming to be Christians?</a:t>
            </a:r>
          </a:p>
        </p:txBody>
      </p:sp>
      <p:sp>
        <p:nvSpPr>
          <p:cNvPr id="5" name="Text Placeholder 4"/>
          <p:cNvSpPr>
            <a:spLocks noGrp="1"/>
          </p:cNvSpPr>
          <p:nvPr>
            <p:ph type="body" idx="1"/>
          </p:nvPr>
        </p:nvSpPr>
        <p:spPr/>
        <p:txBody>
          <a:bodyPr/>
          <a:lstStyle/>
          <a:p>
            <a:endParaRPr lang="en-US" dirty="0"/>
          </a:p>
          <a:p>
            <a:endParaRPr lang="en-US" dirty="0"/>
          </a:p>
        </p:txBody>
      </p:sp>
      <p:pic>
        <p:nvPicPr>
          <p:cNvPr id="12290" name="Picture 2" descr="C:\Users\DOMINGUEZ TRIBE\BLD XTIANITY RESEARCH\sola scriptura2.jpg"/>
          <p:cNvPicPr>
            <a:picLocks noChangeAspect="1" noChangeArrowheads="1"/>
          </p:cNvPicPr>
          <p:nvPr/>
        </p:nvPicPr>
        <p:blipFill>
          <a:blip r:embed="rId3" cstate="print"/>
          <a:srcRect/>
          <a:stretch>
            <a:fillRect/>
          </a:stretch>
        </p:blipFill>
        <p:spPr bwMode="auto">
          <a:xfrm>
            <a:off x="6096000" y="457200"/>
            <a:ext cx="2514600" cy="1681404"/>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3600" dirty="0"/>
              <a:t>SOLA - T</a:t>
            </a:r>
            <a:r>
              <a:rPr lang="en-GB" sz="3600" dirty="0"/>
              <a:t>he Latin word </a:t>
            </a:r>
            <a:r>
              <a:rPr lang="en-GB" sz="3600" i="1" dirty="0"/>
              <a:t>sola</a:t>
            </a:r>
            <a:r>
              <a:rPr lang="en-GB" sz="3600" dirty="0"/>
              <a:t> means "alone" or "only" in English. </a:t>
            </a:r>
          </a:p>
          <a:p>
            <a:r>
              <a:rPr lang="en-GB" sz="3600" dirty="0"/>
              <a:t>The 5 SOLAS - The five </a:t>
            </a:r>
            <a:r>
              <a:rPr lang="en-GB" sz="3600" i="1" dirty="0" err="1"/>
              <a:t>solas</a:t>
            </a:r>
            <a:r>
              <a:rPr lang="en-GB" sz="3600" dirty="0"/>
              <a:t> articulated five (5) fundamental beliefs of the Protestant Reformation, pillars which the Reformers believed to be essentials of the Christian life and practice.</a:t>
            </a:r>
          </a:p>
          <a:p>
            <a:pPr>
              <a:buNone/>
            </a:pPr>
            <a:endParaRPr lang="en-US" sz="3600" dirty="0"/>
          </a:p>
        </p:txBody>
      </p:sp>
      <p:sp>
        <p:nvSpPr>
          <p:cNvPr id="4" name="Title 3"/>
          <p:cNvSpPr>
            <a:spLocks noGrp="1"/>
          </p:cNvSpPr>
          <p:nvPr>
            <p:ph type="title"/>
          </p:nvPr>
        </p:nvSpPr>
        <p:spPr/>
        <p:txBody>
          <a:bodyPr/>
          <a:lstStyle/>
          <a:p>
            <a:r>
              <a:rPr lang="en-US" dirty="0"/>
              <a:t>Definitions: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The 5 </a:t>
            </a:r>
            <a:r>
              <a:rPr lang="en-US" sz="3200" dirty="0" err="1"/>
              <a:t>Solas</a:t>
            </a:r>
            <a:r>
              <a:rPr lang="en-US" sz="3200" dirty="0"/>
              <a:t> of the Protestant Reformation is the TOUCHSTONE of Evangelical Christianity.</a:t>
            </a:r>
          </a:p>
          <a:p>
            <a:r>
              <a:rPr lang="en-US" sz="3200" dirty="0"/>
              <a:t>It is the test of genuine truths and beliefs in the midst of an ocean of beliefs and multiple religious mysteries and teachings. </a:t>
            </a:r>
          </a:p>
          <a:p>
            <a:r>
              <a:rPr lang="en-US" sz="3200" dirty="0"/>
              <a:t>The 5 </a:t>
            </a:r>
            <a:r>
              <a:rPr lang="en-US" sz="3200" dirty="0" err="1"/>
              <a:t>Solas</a:t>
            </a:r>
            <a:r>
              <a:rPr lang="en-US" sz="3200" dirty="0"/>
              <a:t> stands as the guidepost for all TRUE CHRISTIAN LIFE AND PRACTICE. </a:t>
            </a:r>
          </a:p>
        </p:txBody>
      </p:sp>
      <p:sp>
        <p:nvSpPr>
          <p:cNvPr id="3" name="Title 2"/>
          <p:cNvSpPr>
            <a:spLocks noGrp="1"/>
          </p:cNvSpPr>
          <p:nvPr>
            <p:ph type="title"/>
          </p:nvPr>
        </p:nvSpPr>
        <p:spPr/>
        <p:txBody>
          <a:bodyPr/>
          <a:lstStyle/>
          <a:p>
            <a:r>
              <a:rPr lang="en-US" dirty="0"/>
              <a:t>The 5 SOLAS: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lnSpcReduction="10000"/>
          </a:bodyPr>
          <a:lstStyle/>
          <a:p>
            <a:r>
              <a:rPr lang="en-GB" b="1" dirty="0"/>
              <a:t>The Scripture Alone is the Standard</a:t>
            </a:r>
          </a:p>
          <a:p>
            <a:r>
              <a:rPr lang="en-GB" b="1" dirty="0"/>
              <a:t>Formal cause of the Reformation</a:t>
            </a:r>
          </a:p>
          <a:p>
            <a:r>
              <a:rPr lang="en-GB" dirty="0"/>
              <a:t>In 1521 at the historic interrogation of Luther at the Diet of Worms, he declared his conscience to be captive to the Word of God saying, </a:t>
            </a:r>
            <a:r>
              <a:rPr lang="en-GB" i="1" u="sng" dirty="0"/>
              <a:t>"Unless I am overcome with testimonies from Scripture or with evident reasons -- for I believe neither the Pope nor the Councils, since they have often erred and contradicted one another -- I am overcome by the Scripture texts which I have adduced, and my conscience is bound by God's Word.“</a:t>
            </a:r>
          </a:p>
          <a:p>
            <a:r>
              <a:rPr lang="en-GB" i="1" u="sng" dirty="0"/>
              <a:t>“Here I stand I can do no other” (allegedly)</a:t>
            </a:r>
            <a:endParaRPr lang="en-US" i="1" u="sng" dirty="0"/>
          </a:p>
        </p:txBody>
      </p:sp>
      <p:sp>
        <p:nvSpPr>
          <p:cNvPr id="3" name="Title 2"/>
          <p:cNvSpPr>
            <a:spLocks noGrp="1"/>
          </p:cNvSpPr>
          <p:nvPr>
            <p:ph type="title"/>
          </p:nvPr>
        </p:nvSpPr>
        <p:spPr>
          <a:xfrm>
            <a:off x="457200" y="685800"/>
            <a:ext cx="8229600" cy="1219200"/>
          </a:xfrm>
        </p:spPr>
        <p:txBody>
          <a:bodyPr>
            <a:normAutofit fontScale="90000"/>
          </a:bodyPr>
          <a:lstStyle/>
          <a:p>
            <a:r>
              <a:rPr lang="en-US" dirty="0"/>
              <a:t>1. </a:t>
            </a:r>
            <a:r>
              <a:rPr lang="en-US" b="1" dirty="0"/>
              <a:t>Sola Scriptura </a:t>
            </a:r>
            <a:r>
              <a:rPr lang="en-GB" b="1" dirty="0"/>
              <a:t>("</a:t>
            </a:r>
            <a:r>
              <a:rPr lang="en-GB" b="1" i="1" dirty="0"/>
              <a:t>by Scripture alone</a:t>
            </a:r>
            <a:r>
              <a:rPr lang="en-GB" b="1" dirty="0"/>
              <a:t>")</a:t>
            </a:r>
            <a:br>
              <a:rPr lang="en-GB" b="1"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638800"/>
          </a:xfrm>
        </p:spPr>
        <p:txBody>
          <a:bodyPr>
            <a:normAutofit/>
          </a:bodyPr>
          <a:lstStyle/>
          <a:p>
            <a:r>
              <a:rPr lang="en-US" b="1" dirty="0"/>
              <a:t>Scripture is the…</a:t>
            </a:r>
          </a:p>
          <a:p>
            <a:pPr marL="0" indent="0">
              <a:buNone/>
            </a:pPr>
            <a:r>
              <a:rPr lang="en-US" sz="6000" b="1" dirty="0"/>
              <a:t>Sole infallible rule of faith for faith and practice in the church.</a:t>
            </a:r>
            <a:endParaRPr lang="en-US" sz="6000" dirty="0"/>
          </a:p>
        </p:txBody>
      </p:sp>
      <p:sp>
        <p:nvSpPr>
          <p:cNvPr id="3" name="Title 2"/>
          <p:cNvSpPr>
            <a:spLocks noGrp="1"/>
          </p:cNvSpPr>
          <p:nvPr>
            <p:ph type="title"/>
          </p:nvPr>
        </p:nvSpPr>
        <p:spPr>
          <a:xfrm>
            <a:off x="685800" y="-228600"/>
            <a:ext cx="8001000" cy="1219200"/>
          </a:xfrm>
        </p:spPr>
        <p:txBody>
          <a:bodyPr/>
          <a:lstStyle/>
          <a:p>
            <a:r>
              <a:rPr lang="en-US" dirty="0"/>
              <a:t>Sola Scriptura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638800"/>
          </a:xfrm>
        </p:spPr>
        <p:txBody>
          <a:bodyPr>
            <a:normAutofit lnSpcReduction="10000"/>
          </a:bodyPr>
          <a:lstStyle/>
          <a:p>
            <a:r>
              <a:rPr lang="en-US" b="1" dirty="0"/>
              <a:t>2 Timothy 3:14 But you, continue in the things you learned and became convinced of, knowing from whom you learned them, 15 and that from childhood you have known the sacred writings which are able to make you wise unto salvation through faith which is in Christ Jesus. </a:t>
            </a:r>
            <a:r>
              <a:rPr lang="en-US" b="1" u="sng" dirty="0"/>
              <a:t>16 All Scripture is God-breathed and profitable for teaching, for reproof, for correction, for training in righteousness, 17 so that the man of God may be equipped, having been thoroughly equipped for every good work.</a:t>
            </a:r>
          </a:p>
          <a:p>
            <a:r>
              <a:rPr lang="en-US" b="1" dirty="0"/>
              <a:t>cf. Deuteronomy 6:6 These words, which I am commanding you today, shall be on your heart. 7 You shall teach them diligently to your sons…</a:t>
            </a:r>
          </a:p>
          <a:p>
            <a:r>
              <a:rPr lang="en-US" b="1" dirty="0"/>
              <a:t>OT in view, but does not limit ALL</a:t>
            </a:r>
            <a:endParaRPr lang="en-US" dirty="0"/>
          </a:p>
        </p:txBody>
      </p:sp>
      <p:sp>
        <p:nvSpPr>
          <p:cNvPr id="3" name="Title 2"/>
          <p:cNvSpPr>
            <a:spLocks noGrp="1"/>
          </p:cNvSpPr>
          <p:nvPr>
            <p:ph type="title"/>
          </p:nvPr>
        </p:nvSpPr>
        <p:spPr>
          <a:xfrm>
            <a:off x="685800" y="-228600"/>
            <a:ext cx="8001000" cy="1219200"/>
          </a:xfrm>
        </p:spPr>
        <p:txBody>
          <a:bodyPr/>
          <a:lstStyle/>
          <a:p>
            <a:r>
              <a:rPr lang="en-US" dirty="0"/>
              <a:t>Sola Scriptura </a:t>
            </a:r>
          </a:p>
        </p:txBody>
      </p:sp>
    </p:spTree>
    <p:extLst>
      <p:ext uri="{BB962C8B-B14F-4D97-AF65-F5344CB8AC3E}">
        <p14:creationId xmlns:p14="http://schemas.microsoft.com/office/powerpoint/2010/main" val="1522464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638800"/>
          </a:xfrm>
        </p:spPr>
        <p:txBody>
          <a:bodyPr>
            <a:normAutofit/>
          </a:bodyPr>
          <a:lstStyle/>
          <a:p>
            <a:r>
              <a:rPr lang="en-US" b="1" dirty="0"/>
              <a:t>2 Peter 1:19 And we have as more sure the prophetic word, to which you do well to pay attention as to a lamp shining in a dark place, until the day dawns and the morning star arises in your hearts. 20 </a:t>
            </a:r>
            <a:r>
              <a:rPr lang="en-US" b="1" u="sng" dirty="0"/>
              <a:t>Know this first of all, that no prophecy of Scripture comes by one’s own interpretation. 21 For no prophecy was ever made by the will of man, but men being moved by the Holy Spirit spoke from God.</a:t>
            </a:r>
            <a:endParaRPr lang="en-US" u="sng" dirty="0"/>
          </a:p>
        </p:txBody>
      </p:sp>
      <p:sp>
        <p:nvSpPr>
          <p:cNvPr id="3" name="Title 2"/>
          <p:cNvSpPr>
            <a:spLocks noGrp="1"/>
          </p:cNvSpPr>
          <p:nvPr>
            <p:ph type="title"/>
          </p:nvPr>
        </p:nvSpPr>
        <p:spPr>
          <a:xfrm>
            <a:off x="685800" y="-228600"/>
            <a:ext cx="8001000" cy="1219200"/>
          </a:xfrm>
        </p:spPr>
        <p:txBody>
          <a:bodyPr/>
          <a:lstStyle/>
          <a:p>
            <a:r>
              <a:rPr lang="en-US" dirty="0"/>
              <a:t>Sola Scriptura </a:t>
            </a:r>
          </a:p>
        </p:txBody>
      </p:sp>
    </p:spTree>
    <p:extLst>
      <p:ext uri="{BB962C8B-B14F-4D97-AF65-F5344CB8AC3E}">
        <p14:creationId xmlns:p14="http://schemas.microsoft.com/office/powerpoint/2010/main" val="109311805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347</TotalTime>
  <Words>1360</Words>
  <Application>Microsoft Office PowerPoint</Application>
  <PresentationFormat>On-screen Show (4:3)</PresentationFormat>
  <Paragraphs>68</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Algerian</vt:lpstr>
      <vt:lpstr>Arial</vt:lpstr>
      <vt:lpstr>Calibri</vt:lpstr>
      <vt:lpstr>Constantia</vt:lpstr>
      <vt:lpstr>Wingdings 2</vt:lpstr>
      <vt:lpstr>Paper</vt:lpstr>
      <vt:lpstr>The 5 Solas  of The Reformation </vt:lpstr>
      <vt:lpstr>OCTOBER 31, 1517. – </vt:lpstr>
      <vt:lpstr>OUT OF THE MANY, WHAT MAKES ONE PART OF TRUE CHRISTIANITY?    What sets one apart from other groups claiming to be Christians?</vt:lpstr>
      <vt:lpstr>Definitions: </vt:lpstr>
      <vt:lpstr>The 5 SOLAS:</vt:lpstr>
      <vt:lpstr>1. Sola Scriptura ("by Scripture alone") </vt:lpstr>
      <vt:lpstr>Sola Scriptura </vt:lpstr>
      <vt:lpstr>Sola Scriptura </vt:lpstr>
      <vt:lpstr>Sola Scriptura </vt:lpstr>
      <vt:lpstr>Sola Scriptura </vt:lpstr>
      <vt:lpstr>Sola Scriptura </vt:lpstr>
      <vt:lpstr>Sola Scriptura </vt:lpstr>
      <vt:lpstr>Sola Scriptura </vt:lpstr>
      <vt:lpstr>Sola Scriptura </vt:lpstr>
      <vt:lpstr>Sola Scriptura </vt:lpstr>
      <vt:lpstr>Sola Scriptura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5 Solas  of the  Protestant Reformation </dc:title>
  <dc:creator>DOMINGUEZ TRIBE</dc:creator>
  <cp:lastModifiedBy>Gonzales, Bruce A</cp:lastModifiedBy>
  <cp:revision>13</cp:revision>
  <dcterms:created xsi:type="dcterms:W3CDTF">2010-01-30T17:35:19Z</dcterms:created>
  <dcterms:modified xsi:type="dcterms:W3CDTF">2023-10-05T19:31:38Z</dcterms:modified>
</cp:coreProperties>
</file>