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3"/>
  </p:notesMasterIdLst>
  <p:sldIdLst>
    <p:sldId id="256" r:id="rId2"/>
    <p:sldId id="269" r:id="rId3"/>
    <p:sldId id="303" r:id="rId4"/>
    <p:sldId id="274" r:id="rId5"/>
    <p:sldId id="276" r:id="rId6"/>
    <p:sldId id="277" r:id="rId7"/>
    <p:sldId id="278" r:id="rId8"/>
    <p:sldId id="281" r:id="rId9"/>
    <p:sldId id="296" r:id="rId10"/>
    <p:sldId id="297" r:id="rId11"/>
    <p:sldId id="298" r:id="rId12"/>
    <p:sldId id="299" r:id="rId13"/>
    <p:sldId id="290" r:id="rId14"/>
    <p:sldId id="287" r:id="rId15"/>
    <p:sldId id="280" r:id="rId16"/>
    <p:sldId id="304" r:id="rId17"/>
    <p:sldId id="306" r:id="rId18"/>
    <p:sldId id="307" r:id="rId19"/>
    <p:sldId id="308" r:id="rId20"/>
    <p:sldId id="309" r:id="rId21"/>
    <p:sldId id="310"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3" d="100"/>
          <a:sy n="53" d="100"/>
        </p:scale>
        <p:origin x="32" y="52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F58D046-3671-4615-BF0F-A673D473A8A8}" type="datetimeFigureOut">
              <a:rPr lang="en-US" smtClean="0"/>
              <a:t>10/19/2023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2E6E80E-C8C5-4CEC-AE0D-159D62D3EBC2}"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2E6E80E-C8C5-4CEC-AE0D-159D62D3EBC2}" type="slidenum">
              <a:rPr lang="en-US" smtClean="0"/>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2E6E80E-C8C5-4CEC-AE0D-159D62D3EBC2}" type="slidenum">
              <a:rPr lang="en-US" smtClean="0"/>
              <a:t>10</a:t>
            </a:fld>
            <a:endParaRPr lang="en-US"/>
          </a:p>
        </p:txBody>
      </p:sp>
    </p:spTree>
    <p:extLst>
      <p:ext uri="{BB962C8B-B14F-4D97-AF65-F5344CB8AC3E}">
        <p14:creationId xmlns:p14="http://schemas.microsoft.com/office/powerpoint/2010/main" val="208851111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2E6E80E-C8C5-4CEC-AE0D-159D62D3EBC2}" type="slidenum">
              <a:rPr lang="en-US" smtClean="0"/>
              <a:t>11</a:t>
            </a:fld>
            <a:endParaRPr lang="en-US"/>
          </a:p>
        </p:txBody>
      </p:sp>
    </p:spTree>
    <p:extLst>
      <p:ext uri="{BB962C8B-B14F-4D97-AF65-F5344CB8AC3E}">
        <p14:creationId xmlns:p14="http://schemas.microsoft.com/office/powerpoint/2010/main" val="12063971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2E6E80E-C8C5-4CEC-AE0D-159D62D3EBC2}" type="slidenum">
              <a:rPr lang="en-US" smtClean="0"/>
              <a:t>12</a:t>
            </a:fld>
            <a:endParaRPr lang="en-US"/>
          </a:p>
        </p:txBody>
      </p:sp>
    </p:spTree>
    <p:extLst>
      <p:ext uri="{BB962C8B-B14F-4D97-AF65-F5344CB8AC3E}">
        <p14:creationId xmlns:p14="http://schemas.microsoft.com/office/powerpoint/2010/main" val="395373165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2E6E80E-C8C5-4CEC-AE0D-159D62D3EBC2}" type="slidenum">
              <a:rPr lang="en-US" smtClean="0"/>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2E6E80E-C8C5-4CEC-AE0D-159D62D3EBC2}" type="slidenum">
              <a:rPr lang="en-US" smtClean="0"/>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2E6E80E-C8C5-4CEC-AE0D-159D62D3EBC2}" type="slidenum">
              <a:rPr lang="en-US" smtClean="0"/>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2E6E80E-C8C5-4CEC-AE0D-159D62D3EBC2}" type="slidenum">
              <a:rPr lang="en-US" smtClean="0"/>
              <a:t>16</a:t>
            </a:fld>
            <a:endParaRPr lang="en-US"/>
          </a:p>
        </p:txBody>
      </p:sp>
    </p:spTree>
    <p:extLst>
      <p:ext uri="{BB962C8B-B14F-4D97-AF65-F5344CB8AC3E}">
        <p14:creationId xmlns:p14="http://schemas.microsoft.com/office/powerpoint/2010/main" val="81906001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2E6E80E-C8C5-4CEC-AE0D-159D62D3EBC2}" type="slidenum">
              <a:rPr lang="en-US" smtClean="0"/>
              <a:t>17</a:t>
            </a:fld>
            <a:endParaRPr lang="en-US"/>
          </a:p>
        </p:txBody>
      </p:sp>
    </p:spTree>
    <p:extLst>
      <p:ext uri="{BB962C8B-B14F-4D97-AF65-F5344CB8AC3E}">
        <p14:creationId xmlns:p14="http://schemas.microsoft.com/office/powerpoint/2010/main" val="384947454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2E6E80E-C8C5-4CEC-AE0D-159D62D3EBC2}" type="slidenum">
              <a:rPr lang="en-US" smtClean="0"/>
              <a:t>18</a:t>
            </a:fld>
            <a:endParaRPr lang="en-US"/>
          </a:p>
        </p:txBody>
      </p:sp>
    </p:spTree>
    <p:extLst>
      <p:ext uri="{BB962C8B-B14F-4D97-AF65-F5344CB8AC3E}">
        <p14:creationId xmlns:p14="http://schemas.microsoft.com/office/powerpoint/2010/main" val="418115298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2E6E80E-C8C5-4CEC-AE0D-159D62D3EBC2}" type="slidenum">
              <a:rPr lang="en-US" smtClean="0"/>
              <a:t>19</a:t>
            </a:fld>
            <a:endParaRPr lang="en-US"/>
          </a:p>
        </p:txBody>
      </p:sp>
    </p:spTree>
    <p:extLst>
      <p:ext uri="{BB962C8B-B14F-4D97-AF65-F5344CB8AC3E}">
        <p14:creationId xmlns:p14="http://schemas.microsoft.com/office/powerpoint/2010/main" val="32757356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2E6E80E-C8C5-4CEC-AE0D-159D62D3EBC2}" type="slidenum">
              <a:rPr lang="en-US" smtClean="0"/>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2E6E80E-C8C5-4CEC-AE0D-159D62D3EBC2}" type="slidenum">
              <a:rPr lang="en-US" smtClean="0"/>
              <a:t>20</a:t>
            </a:fld>
            <a:endParaRPr lang="en-US"/>
          </a:p>
        </p:txBody>
      </p:sp>
    </p:spTree>
    <p:extLst>
      <p:ext uri="{BB962C8B-B14F-4D97-AF65-F5344CB8AC3E}">
        <p14:creationId xmlns:p14="http://schemas.microsoft.com/office/powerpoint/2010/main" val="406797683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2E6E80E-C8C5-4CEC-AE0D-159D62D3EBC2}" type="slidenum">
              <a:rPr lang="en-US" smtClean="0"/>
              <a:t>21</a:t>
            </a:fld>
            <a:endParaRPr lang="en-US"/>
          </a:p>
        </p:txBody>
      </p:sp>
    </p:spTree>
    <p:extLst>
      <p:ext uri="{BB962C8B-B14F-4D97-AF65-F5344CB8AC3E}">
        <p14:creationId xmlns:p14="http://schemas.microsoft.com/office/powerpoint/2010/main" val="31104538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2E6E80E-C8C5-4CEC-AE0D-159D62D3EBC2}" type="slidenum">
              <a:rPr lang="en-US" smtClean="0"/>
              <a:t>3</a:t>
            </a:fld>
            <a:endParaRPr lang="en-US"/>
          </a:p>
        </p:txBody>
      </p:sp>
    </p:spTree>
    <p:extLst>
      <p:ext uri="{BB962C8B-B14F-4D97-AF65-F5344CB8AC3E}">
        <p14:creationId xmlns:p14="http://schemas.microsoft.com/office/powerpoint/2010/main" val="25175923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2E6E80E-C8C5-4CEC-AE0D-159D62D3EBC2}" type="slidenum">
              <a:rPr lang="en-US" smtClean="0"/>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2E6E80E-C8C5-4CEC-AE0D-159D62D3EBC2}" type="slidenum">
              <a:rPr lang="en-US" smtClean="0"/>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2E6E80E-C8C5-4CEC-AE0D-159D62D3EBC2}" type="slidenum">
              <a:rPr lang="en-US" smtClean="0"/>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2E6E80E-C8C5-4CEC-AE0D-159D62D3EBC2}" type="slidenum">
              <a:rPr lang="en-US" smtClean="0"/>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2E6E80E-C8C5-4CEC-AE0D-159D62D3EBC2}" type="slidenum">
              <a:rPr lang="en-US" smtClean="0"/>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2E6E80E-C8C5-4CEC-AE0D-159D62D3EBC2}" type="slidenum">
              <a:rPr lang="en-US" smtClean="0"/>
              <a:t>9</a:t>
            </a:fld>
            <a:endParaRPr lang="en-US"/>
          </a:p>
        </p:txBody>
      </p:sp>
    </p:spTree>
    <p:extLst>
      <p:ext uri="{BB962C8B-B14F-4D97-AF65-F5344CB8AC3E}">
        <p14:creationId xmlns:p14="http://schemas.microsoft.com/office/powerpoint/2010/main" val="280635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Subtitl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Title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n-US"/>
              <a:t>Click to edit Master title style</a:t>
            </a:r>
          </a:p>
        </p:txBody>
      </p:sp>
      <p:cxnSp>
        <p:nvCxnSpPr>
          <p:cNvPr id="8" name="Straight Connector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Date Placeholder 14"/>
          <p:cNvSpPr>
            <a:spLocks noGrp="1"/>
          </p:cNvSpPr>
          <p:nvPr>
            <p:ph type="dt" sz="half" idx="10"/>
          </p:nvPr>
        </p:nvSpPr>
        <p:spPr/>
        <p:txBody>
          <a:bodyPr/>
          <a:lstStyle/>
          <a:p>
            <a:fld id="{B0D536EF-751E-4719-815F-13C3B949C038}" type="datetimeFigureOut">
              <a:rPr lang="en-US" smtClean="0"/>
              <a:t>10/19/2023</a:t>
            </a:fld>
            <a:endParaRPr lang="en-US"/>
          </a:p>
        </p:txBody>
      </p:sp>
      <p:sp>
        <p:nvSpPr>
          <p:cNvPr id="16" name="Slide Number Placeholder 15"/>
          <p:cNvSpPr>
            <a:spLocks noGrp="1"/>
          </p:cNvSpPr>
          <p:nvPr>
            <p:ph type="sldNum" sz="quarter" idx="11"/>
          </p:nvPr>
        </p:nvSpPr>
        <p:spPr/>
        <p:txBody>
          <a:bodyPr/>
          <a:lstStyle/>
          <a:p>
            <a:fld id="{FDCF2326-D596-4624-99A0-775222B3A650}" type="slidenum">
              <a:rPr lang="en-US" smtClean="0"/>
              <a:t>‹#›</a:t>
            </a:fld>
            <a:endParaRPr lang="en-US"/>
          </a:p>
        </p:txBody>
      </p:sp>
      <p:sp>
        <p:nvSpPr>
          <p:cNvPr id="17" name="Footer Placeholder 16"/>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B0D536EF-751E-4719-815F-13C3B949C038}" type="datetimeFigureOut">
              <a:rPr lang="en-US" smtClean="0"/>
              <a:t>10/19/2023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CF2326-D596-4624-99A0-775222B3A650}"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B0D536EF-751E-4719-815F-13C3B949C038}" type="datetimeFigureOut">
              <a:rPr lang="en-US" smtClean="0"/>
              <a:t>10/19/2023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CF2326-D596-4624-99A0-775222B3A650}"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4" name="Date Placeholder 13"/>
          <p:cNvSpPr>
            <a:spLocks noGrp="1"/>
          </p:cNvSpPr>
          <p:nvPr>
            <p:ph type="dt" sz="half" idx="14"/>
          </p:nvPr>
        </p:nvSpPr>
        <p:spPr/>
        <p:txBody>
          <a:bodyPr/>
          <a:lstStyle/>
          <a:p>
            <a:fld id="{B0D536EF-751E-4719-815F-13C3B949C038}" type="datetimeFigureOut">
              <a:rPr lang="en-US" smtClean="0"/>
              <a:t>10/19/2023</a:t>
            </a:fld>
            <a:endParaRPr lang="en-US"/>
          </a:p>
        </p:txBody>
      </p:sp>
      <p:sp>
        <p:nvSpPr>
          <p:cNvPr id="15" name="Slide Number Placeholder 14"/>
          <p:cNvSpPr>
            <a:spLocks noGrp="1"/>
          </p:cNvSpPr>
          <p:nvPr>
            <p:ph type="sldNum" sz="quarter" idx="15"/>
          </p:nvPr>
        </p:nvSpPr>
        <p:spPr/>
        <p:txBody>
          <a:bodyPr/>
          <a:lstStyle>
            <a:lvl1pPr algn="ctr">
              <a:defRPr/>
            </a:lvl1pPr>
          </a:lstStyle>
          <a:p>
            <a:fld id="{FDCF2326-D596-4624-99A0-775222B3A650}" type="slidenum">
              <a:rPr lang="en-US" smtClean="0"/>
              <a:t>‹#›</a:t>
            </a:fld>
            <a:endParaRPr lang="en-US"/>
          </a:p>
        </p:txBody>
      </p:sp>
      <p:sp>
        <p:nvSpPr>
          <p:cNvPr id="16" name="Footer Placeholder 15"/>
          <p:cNvSpPr>
            <a:spLocks noGrp="1"/>
          </p:cNvSpPr>
          <p:nvPr>
            <p:ph type="ftr" sz="quarter" idx="16"/>
          </p:nvPr>
        </p:nvSpPr>
        <p:spPr/>
        <p:txBody>
          <a:bodyPr/>
          <a:lstStyle/>
          <a:p>
            <a:endParaRPr lang="en-US"/>
          </a:p>
        </p:txBody>
      </p:sp>
      <p:sp>
        <p:nvSpPr>
          <p:cNvPr id="17" name="Title 16"/>
          <p:cNvSpPr>
            <a:spLocks noGrp="1"/>
          </p:cNvSpPr>
          <p:nvPr>
            <p:ph type="title"/>
          </p:nvPr>
        </p:nvSpPr>
        <p:spPr/>
        <p:txBody>
          <a:bodyPr rtlCol="0" anchor="b" anchorCtr="0"/>
          <a:lstStyle/>
          <a:p>
            <a:r>
              <a:rPr kumimoji="0" lang="en-US"/>
              <a:t>Click to edit Master title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B0D536EF-751E-4719-815F-13C3B949C038}" type="datetimeFigureOut">
              <a:rPr lang="en-US" smtClean="0"/>
              <a:t>10/19/2023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CF2326-D596-4624-99A0-775222B3A650}" type="slidenum">
              <a:rPr lang="en-US" smtClean="0"/>
              <a:t>‹#›</a:t>
            </a:fld>
            <a:endParaRPr lang="en-US"/>
          </a:p>
        </p:txBody>
      </p:sp>
      <p:sp>
        <p:nvSpPr>
          <p:cNvPr id="2" name="Titl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n-US"/>
              <a:t>Click to edit Master title style</a:t>
            </a:r>
          </a:p>
        </p:txBody>
      </p:sp>
      <p:sp>
        <p:nvSpPr>
          <p:cNvPr id="3" name="Text Placeholder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cxnSp>
        <p:nvCxnSpPr>
          <p:cNvPr id="7" name="Straight Connector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B0D536EF-751E-4719-815F-13C3B949C038}" type="datetimeFigureOut">
              <a:rPr lang="en-US" smtClean="0"/>
              <a:t>10/19/2023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DCF2326-D596-4624-99A0-775222B3A650}" type="slidenum">
              <a:rPr lang="en-US" smtClean="0"/>
              <a:t>‹#›</a:t>
            </a:fld>
            <a:endParaRPr lang="en-US"/>
          </a:p>
        </p:txBody>
      </p:sp>
      <p:sp>
        <p:nvSpPr>
          <p:cNvPr id="2" name="Title 1"/>
          <p:cNvSpPr>
            <a:spLocks noGrp="1"/>
          </p:cNvSpPr>
          <p:nvPr>
            <p:ph type="title"/>
          </p:nvPr>
        </p:nvSpPr>
        <p:spPr/>
        <p:txBody>
          <a:bodyPr/>
          <a:lstStyle/>
          <a:p>
            <a:r>
              <a:rPr kumimoji="0" lang="en-US"/>
              <a:t>Click to edit Master title style</a:t>
            </a:r>
          </a:p>
        </p:txBody>
      </p:sp>
      <p:sp>
        <p:nvSpPr>
          <p:cNvPr id="11" name="Content Placeholder 10"/>
          <p:cNvSpPr>
            <a:spLocks noGrp="1"/>
          </p:cNvSpPr>
          <p:nvPr>
            <p:ph sz="half" idx="1"/>
          </p:nvPr>
        </p:nvSpPr>
        <p:spPr>
          <a:xfrm>
            <a:off x="457200" y="1524000"/>
            <a:ext cx="4059936"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half" idx="2"/>
          </p:nvPr>
        </p:nvSpPr>
        <p:spPr>
          <a:xfrm>
            <a:off x="4648200" y="1524000"/>
            <a:ext cx="4059936"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FDCF2326-D596-4624-99A0-775222B3A650}" type="slidenum">
              <a:rPr lang="en-US" smtClean="0"/>
              <a:t>‹#›</a:t>
            </a:fld>
            <a:endParaRPr lang="en-US"/>
          </a:p>
        </p:txBody>
      </p:sp>
      <p:sp>
        <p:nvSpPr>
          <p:cNvPr id="8" name="Footer Placeholder 7"/>
          <p:cNvSpPr>
            <a:spLocks noGrp="1"/>
          </p:cNvSpPr>
          <p:nvPr>
            <p:ph type="ftr" sz="quarter" idx="11"/>
          </p:nvPr>
        </p:nvSpPr>
        <p:spPr/>
        <p:txBody>
          <a:bodyPr/>
          <a:lstStyle/>
          <a:p>
            <a:endParaRPr lang="en-US"/>
          </a:p>
        </p:txBody>
      </p:sp>
      <p:sp>
        <p:nvSpPr>
          <p:cNvPr id="7" name="Date Placeholder 6"/>
          <p:cNvSpPr>
            <a:spLocks noGrp="1"/>
          </p:cNvSpPr>
          <p:nvPr>
            <p:ph type="dt" sz="half" idx="10"/>
          </p:nvPr>
        </p:nvSpPr>
        <p:spPr/>
        <p:txBody>
          <a:bodyPr/>
          <a:lstStyle/>
          <a:p>
            <a:fld id="{B0D536EF-751E-4719-815F-13C3B949C038}" type="datetimeFigureOut">
              <a:rPr lang="en-US" smtClean="0"/>
              <a:t>10/19/2023</a:t>
            </a:fld>
            <a:endParaRPr lang="en-US"/>
          </a:p>
        </p:txBody>
      </p:sp>
      <p:sp>
        <p:nvSpPr>
          <p:cNvPr id="3" name="Text Placeholder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32" name="Content Placeholder 31"/>
          <p:cNvSpPr>
            <a:spLocks noGrp="1"/>
          </p:cNvSpPr>
          <p:nvPr>
            <p:ph sz="half" idx="2"/>
          </p:nvPr>
        </p:nvSpPr>
        <p:spPr>
          <a:xfrm>
            <a:off x="457200" y="2201896"/>
            <a:ext cx="4038600" cy="3913632"/>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34" name="Content Placeholder 33"/>
          <p:cNvSpPr>
            <a:spLocks noGrp="1"/>
          </p:cNvSpPr>
          <p:nvPr>
            <p:ph sz="quarter" idx="4"/>
          </p:nvPr>
        </p:nvSpPr>
        <p:spPr>
          <a:xfrm>
            <a:off x="4649788" y="2201896"/>
            <a:ext cx="4038600" cy="3913632"/>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 name="Title 1"/>
          <p:cNvSpPr>
            <a:spLocks noGrp="1"/>
          </p:cNvSpPr>
          <p:nvPr>
            <p:ph type="title"/>
          </p:nvPr>
        </p:nvSpPr>
        <p:spPr>
          <a:xfrm>
            <a:off x="457200" y="155448"/>
            <a:ext cx="8229600" cy="1143000"/>
          </a:xfrm>
        </p:spPr>
        <p:txBody>
          <a:bodyPr anchor="b" anchorCtr="0"/>
          <a:lstStyle>
            <a:lvl1pPr>
              <a:defRPr/>
            </a:lvl1pPr>
          </a:lstStyle>
          <a:p>
            <a:r>
              <a:rPr kumimoji="0" lang="en-US"/>
              <a:t>Click to edit Master title style</a:t>
            </a:r>
          </a:p>
        </p:txBody>
      </p:sp>
      <p:sp>
        <p:nvSpPr>
          <p:cNvPr id="12" name="Text Placeholder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cxnSp>
        <p:nvCxnSpPr>
          <p:cNvPr id="10" name="Straight Connector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B0D536EF-751E-4719-815F-13C3B949C038}" type="datetimeFigureOut">
              <a:rPr lang="en-US" smtClean="0"/>
              <a:t>10/19/2023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DCF2326-D596-4624-99A0-775222B3A650}" type="slidenum">
              <a:rPr lang="en-US" smtClean="0"/>
              <a:t>‹#›</a:t>
            </a:fld>
            <a:endParaRPr lang="en-US"/>
          </a:p>
        </p:txBody>
      </p:sp>
      <p:sp>
        <p:nvSpPr>
          <p:cNvPr id="2" name="Title 1"/>
          <p:cNvSpPr>
            <a:spLocks noGrp="1"/>
          </p:cNvSpPr>
          <p:nvPr>
            <p:ph type="title"/>
          </p:nvPr>
        </p:nvSpPr>
        <p:spPr/>
        <p:txBody>
          <a:bodyPr/>
          <a:lstStyle/>
          <a:p>
            <a:r>
              <a:rPr kumimoji="0" lang="en-US"/>
              <a:t>Click to edit Master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D536EF-751E-4719-815F-13C3B949C038}" type="datetimeFigureOut">
              <a:rPr lang="en-US" smtClean="0"/>
              <a:t>10/19/2023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DCF2326-D596-4624-99A0-775222B3A650}"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3" name="Text Placeholder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31" name="Title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a:t>Click to edit Master title style</a:t>
            </a:r>
          </a:p>
        </p:txBody>
      </p:sp>
      <p:sp>
        <p:nvSpPr>
          <p:cNvPr id="8" name="Date Placeholder 7"/>
          <p:cNvSpPr>
            <a:spLocks noGrp="1"/>
          </p:cNvSpPr>
          <p:nvPr>
            <p:ph type="dt" sz="half" idx="14"/>
          </p:nvPr>
        </p:nvSpPr>
        <p:spPr/>
        <p:txBody>
          <a:bodyPr/>
          <a:lstStyle/>
          <a:p>
            <a:fld id="{B0D536EF-751E-4719-815F-13C3B949C038}" type="datetimeFigureOut">
              <a:rPr lang="en-US" smtClean="0"/>
              <a:t>10/19/2023</a:t>
            </a:fld>
            <a:endParaRPr lang="en-US"/>
          </a:p>
        </p:txBody>
      </p:sp>
      <p:sp>
        <p:nvSpPr>
          <p:cNvPr id="9" name="Slide Number Placeholder 8"/>
          <p:cNvSpPr>
            <a:spLocks noGrp="1"/>
          </p:cNvSpPr>
          <p:nvPr>
            <p:ph type="sldNum" sz="quarter" idx="15"/>
          </p:nvPr>
        </p:nvSpPr>
        <p:spPr/>
        <p:txBody>
          <a:bodyPr/>
          <a:lstStyle/>
          <a:p>
            <a:fld id="{FDCF2326-D596-4624-99A0-775222B3A650}" type="slidenum">
              <a:rPr lang="en-US" smtClean="0"/>
              <a:t>‹#›</a:t>
            </a:fld>
            <a:endParaRPr lang="en-US"/>
          </a:p>
        </p:txBody>
      </p:sp>
      <p:sp>
        <p:nvSpPr>
          <p:cNvPr id="10" name="Footer Placeholder 9"/>
          <p:cNvSpPr>
            <a:spLocks noGrp="1"/>
          </p:cNvSpPr>
          <p:nvPr>
            <p:ph type="ftr" sz="quarter" idx="16"/>
          </p:nvPr>
        </p:nvSpPr>
        <p:spPr/>
        <p:txBody>
          <a:body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a:t>Click to edit Master title style</a:t>
            </a:r>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n-US"/>
              <a:t>Click icon to add picture</a:t>
            </a:r>
          </a:p>
        </p:txBody>
      </p:sp>
      <p:sp>
        <p:nvSpPr>
          <p:cNvPr id="4" name="Text Placeholder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8" name="Date Placeholder 7"/>
          <p:cNvSpPr>
            <a:spLocks noGrp="1"/>
          </p:cNvSpPr>
          <p:nvPr>
            <p:ph type="dt" sz="half" idx="10"/>
          </p:nvPr>
        </p:nvSpPr>
        <p:spPr/>
        <p:txBody>
          <a:bodyPr/>
          <a:lstStyle/>
          <a:p>
            <a:fld id="{B0D536EF-751E-4719-815F-13C3B949C038}" type="datetimeFigureOut">
              <a:rPr lang="en-US" smtClean="0"/>
              <a:t>10/19/2023</a:t>
            </a:fld>
            <a:endParaRPr lang="en-US"/>
          </a:p>
        </p:txBody>
      </p:sp>
      <p:sp>
        <p:nvSpPr>
          <p:cNvPr id="9" name="Slide Number Placeholder 8"/>
          <p:cNvSpPr>
            <a:spLocks noGrp="1"/>
          </p:cNvSpPr>
          <p:nvPr>
            <p:ph type="sldNum" sz="quarter" idx="11"/>
          </p:nvPr>
        </p:nvSpPr>
        <p:spPr/>
        <p:txBody>
          <a:bodyPr/>
          <a:lstStyle/>
          <a:p>
            <a:fld id="{FDCF2326-D596-4624-99A0-775222B3A650}" type="slidenum">
              <a:rPr lang="en-US" smtClean="0"/>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24" name="Date Placeholder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B0D536EF-751E-4719-815F-13C3B949C038}" type="datetimeFigureOut">
              <a:rPr lang="en-US" smtClean="0"/>
              <a:t>10/19/2023</a:t>
            </a:fld>
            <a:endParaRPr lang="en-US"/>
          </a:p>
        </p:txBody>
      </p:sp>
      <p:sp>
        <p:nvSpPr>
          <p:cNvPr id="10" name="Footer Placeholder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en-US"/>
          </a:p>
        </p:txBody>
      </p:sp>
      <p:sp>
        <p:nvSpPr>
          <p:cNvPr id="22" name="Slide Number Placeholder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FDCF2326-D596-4624-99A0-775222B3A650}" type="slidenum">
              <a:rPr lang="en-US" smtClean="0"/>
              <a:t>‹#›</a:t>
            </a:fld>
            <a:endParaRPr lang="en-US"/>
          </a:p>
        </p:txBody>
      </p:sp>
      <p:sp>
        <p:nvSpPr>
          <p:cNvPr id="5" name="Title Placeholder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n-US"/>
              <a:t>Click to edit Master title style</a:t>
            </a:r>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www.youtube.com/watch?v=est8VHSaJcE"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82600" y="533400"/>
            <a:ext cx="8204200" cy="1645920"/>
          </a:xfrm>
        </p:spPr>
        <p:txBody>
          <a:bodyPr/>
          <a:lstStyle/>
          <a:p>
            <a:r>
              <a:rPr lang="en-US" dirty="0">
                <a:latin typeface="Algerian" panose="04020705040A02060702" pitchFamily="82" charset="0"/>
              </a:rPr>
              <a:t>The</a:t>
            </a:r>
            <a:r>
              <a:rPr lang="en-US" sz="9600" dirty="0">
                <a:latin typeface="Algerian" panose="04020705040A02060702" pitchFamily="82" charset="0"/>
              </a:rPr>
              <a:t> 5 </a:t>
            </a:r>
            <a:r>
              <a:rPr lang="en-US" dirty="0" err="1">
                <a:latin typeface="Algerian" panose="04020705040A02060702" pitchFamily="82" charset="0"/>
              </a:rPr>
              <a:t>Solas</a:t>
            </a:r>
            <a:r>
              <a:rPr lang="en-US" dirty="0">
                <a:latin typeface="Algerian" panose="04020705040A02060702" pitchFamily="82" charset="0"/>
              </a:rPr>
              <a:t>  of</a:t>
            </a:r>
            <a:br>
              <a:rPr lang="en-US" dirty="0">
                <a:latin typeface="Algerian" panose="04020705040A02060702" pitchFamily="82" charset="0"/>
              </a:rPr>
            </a:br>
            <a:r>
              <a:rPr lang="en-US" dirty="0">
                <a:latin typeface="Algerian" panose="04020705040A02060702" pitchFamily="82" charset="0"/>
              </a:rPr>
              <a:t>The Reformation </a:t>
            </a:r>
          </a:p>
        </p:txBody>
      </p:sp>
      <p:pic>
        <p:nvPicPr>
          <p:cNvPr id="6" name="Picture 2" descr="church in ripon california, reaching-growing-serving">
            <a:extLst>
              <a:ext uri="{FF2B5EF4-FFF2-40B4-BE49-F238E27FC236}">
                <a16:creationId xmlns:a16="http://schemas.microsoft.com/office/drawing/2014/main" id="{20B67361-E937-CDEB-F5DE-4D5D95D6639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31800" y="2057400"/>
            <a:ext cx="8229600" cy="4630579"/>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14400"/>
            <a:ext cx="8229600" cy="5791200"/>
          </a:xfrm>
        </p:spPr>
        <p:txBody>
          <a:bodyPr>
            <a:normAutofit lnSpcReduction="10000"/>
          </a:bodyPr>
          <a:lstStyle/>
          <a:p>
            <a:r>
              <a:rPr lang="en-US" sz="2800" b="1" dirty="0"/>
              <a:t>Ephesians 2:1 And you were dead]in your transgressions and sins, 2 in which you formerly walked according to the course of this world, according to the ruler of the power of the air, the spirit that is now working in the sons of disobedience, 3 among whom we all also formerly conducted ourselves in the lusts of our flesh, doing the desires of the flesh and of the mind, and were by nature children of wrath, even as the rest. 4 But God, being rich in mercy because of His great love with which He loved us, 5 even when we were dead in our transgressions, made us alive together with Christ—by grace you have been saved— </a:t>
            </a:r>
            <a:endParaRPr lang="en-US" sz="2800" dirty="0"/>
          </a:p>
        </p:txBody>
      </p:sp>
      <p:sp>
        <p:nvSpPr>
          <p:cNvPr id="3" name="Title 2"/>
          <p:cNvSpPr>
            <a:spLocks noGrp="1"/>
          </p:cNvSpPr>
          <p:nvPr>
            <p:ph type="title"/>
          </p:nvPr>
        </p:nvSpPr>
        <p:spPr>
          <a:xfrm>
            <a:off x="457200" y="152400"/>
            <a:ext cx="8229600" cy="838200"/>
          </a:xfrm>
        </p:spPr>
        <p:txBody>
          <a:bodyPr>
            <a:normAutofit/>
          </a:bodyPr>
          <a:lstStyle/>
          <a:p>
            <a:r>
              <a:rPr lang="en-GB" b="1" dirty="0"/>
              <a:t>Grace and Faith</a:t>
            </a:r>
            <a:endParaRPr lang="en-US" dirty="0"/>
          </a:p>
        </p:txBody>
      </p:sp>
    </p:spTree>
    <p:extLst>
      <p:ext uri="{BB962C8B-B14F-4D97-AF65-F5344CB8AC3E}">
        <p14:creationId xmlns:p14="http://schemas.microsoft.com/office/powerpoint/2010/main" val="37713344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14400"/>
            <a:ext cx="8229600" cy="5791200"/>
          </a:xfrm>
        </p:spPr>
        <p:txBody>
          <a:bodyPr>
            <a:normAutofit/>
          </a:bodyPr>
          <a:lstStyle/>
          <a:p>
            <a:r>
              <a:rPr lang="en-US" sz="2800" b="1" dirty="0"/>
              <a:t>Monergism not Synergism</a:t>
            </a:r>
          </a:p>
          <a:p>
            <a:r>
              <a:rPr lang="en-US" sz="2800" dirty="0"/>
              <a:t>Romans 8:6 For the mind set on the flesh is death, but the mind set on the Spirit is life and peace, 7 because the mind set on the flesh is hostile toward God, for it does not subject itself to the law of God, for it is not even able to do so, 8 and those who are in the flesh are not able to please God.</a:t>
            </a:r>
          </a:p>
          <a:p>
            <a:r>
              <a:rPr lang="en-US" sz="2800" dirty="0"/>
              <a:t>John 3:19 And this is the judgment, that the Light has come into the world, and men loved the darkness rather than the Light, for their deeds were evil</a:t>
            </a:r>
          </a:p>
          <a:p>
            <a:r>
              <a:rPr lang="en-US" sz="2800" dirty="0"/>
              <a:t>Man is unable to save himself, it is a work of God!</a:t>
            </a:r>
          </a:p>
        </p:txBody>
      </p:sp>
      <p:sp>
        <p:nvSpPr>
          <p:cNvPr id="3" name="Title 2"/>
          <p:cNvSpPr>
            <a:spLocks noGrp="1"/>
          </p:cNvSpPr>
          <p:nvPr>
            <p:ph type="title"/>
          </p:nvPr>
        </p:nvSpPr>
        <p:spPr>
          <a:xfrm>
            <a:off x="457200" y="152400"/>
            <a:ext cx="8229600" cy="838200"/>
          </a:xfrm>
        </p:spPr>
        <p:txBody>
          <a:bodyPr>
            <a:normAutofit/>
          </a:bodyPr>
          <a:lstStyle/>
          <a:p>
            <a:r>
              <a:rPr lang="en-GB" b="1" dirty="0"/>
              <a:t>Monergism</a:t>
            </a:r>
            <a:endParaRPr lang="en-US" dirty="0"/>
          </a:p>
        </p:txBody>
      </p:sp>
    </p:spTree>
    <p:extLst>
      <p:ext uri="{BB962C8B-B14F-4D97-AF65-F5344CB8AC3E}">
        <p14:creationId xmlns:p14="http://schemas.microsoft.com/office/powerpoint/2010/main" val="28838395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14400"/>
            <a:ext cx="8229600" cy="5791200"/>
          </a:xfrm>
        </p:spPr>
        <p:txBody>
          <a:bodyPr>
            <a:normAutofit/>
          </a:bodyPr>
          <a:lstStyle/>
          <a:p>
            <a:r>
              <a:rPr lang="en-US" sz="2400" b="1" dirty="0"/>
              <a:t>Who was Saul/Paul?</a:t>
            </a:r>
          </a:p>
          <a:p>
            <a:r>
              <a:rPr lang="en-US" sz="2400" dirty="0"/>
              <a:t>Acts 22:6 “But it happened that as I was on my way, approaching Damascus about noontime, a very bright light suddenly flashed from heaven all around me, 7 and I fell to the ground and heard a voice saying to me, ‘Saul, Saul, why are you persecuting Me?’ 8 And I answered, ‘Who are You, Lord?’ And He said to me, ‘I am Jesus the Nazarene, whom you are persecuting.’ 9 And those who were with me beheld the light, to be sure, but did not understand the voice of the One who was speaking to me. 10 And I said, ‘What should I do, Lord?’ And the Lord said to me, ‘Rise up and go on into Damascus, and there you will be told of all that has been determined for you to do.’ 11 But since I could not see because of the glory of that light, being led by the hand by those who were with me, I came into Damascus..</a:t>
            </a:r>
          </a:p>
        </p:txBody>
      </p:sp>
      <p:sp>
        <p:nvSpPr>
          <p:cNvPr id="3" name="Title 2"/>
          <p:cNvSpPr>
            <a:spLocks noGrp="1"/>
          </p:cNvSpPr>
          <p:nvPr>
            <p:ph type="title"/>
          </p:nvPr>
        </p:nvSpPr>
        <p:spPr>
          <a:xfrm>
            <a:off x="457200" y="152400"/>
            <a:ext cx="8229600" cy="838200"/>
          </a:xfrm>
        </p:spPr>
        <p:txBody>
          <a:bodyPr>
            <a:normAutofit/>
          </a:bodyPr>
          <a:lstStyle/>
          <a:p>
            <a:r>
              <a:rPr lang="en-GB" b="1" dirty="0"/>
              <a:t>Case Study: Paul</a:t>
            </a:r>
            <a:endParaRPr lang="en-US" dirty="0"/>
          </a:p>
        </p:txBody>
      </p:sp>
    </p:spTree>
    <p:extLst>
      <p:ext uri="{BB962C8B-B14F-4D97-AF65-F5344CB8AC3E}">
        <p14:creationId xmlns:p14="http://schemas.microsoft.com/office/powerpoint/2010/main" val="5578983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GB" sz="4400" dirty="0"/>
              <a:t>2 Corinthians  5:</a:t>
            </a:r>
            <a:r>
              <a:rPr lang="en-US" sz="4400" dirty="0"/>
              <a:t>21 He made Him who knew no sin to be sin on our behalf, so that we might become the righteousness of God in Him.</a:t>
            </a:r>
          </a:p>
        </p:txBody>
      </p:sp>
      <p:sp>
        <p:nvSpPr>
          <p:cNvPr id="3" name="Title 2"/>
          <p:cNvSpPr>
            <a:spLocks noGrp="1"/>
          </p:cNvSpPr>
          <p:nvPr>
            <p:ph type="title"/>
          </p:nvPr>
        </p:nvSpPr>
        <p:spPr/>
        <p:txBody>
          <a:bodyPr>
            <a:normAutofit fontScale="90000"/>
          </a:bodyPr>
          <a:lstStyle/>
          <a:p>
            <a:r>
              <a:rPr lang="en-GB" b="1" dirty="0"/>
              <a:t>Great exchange, double imputation</a:t>
            </a:r>
            <a:br>
              <a:rPr lang="en-GB" b="1" dirty="0"/>
            </a:br>
            <a:r>
              <a:rPr lang="en-GB" b="1" dirty="0"/>
              <a:t>of sin / justification </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685800"/>
            <a:ext cx="8458200" cy="5943600"/>
          </a:xfrm>
        </p:spPr>
        <p:txBody>
          <a:bodyPr>
            <a:noAutofit/>
          </a:bodyPr>
          <a:lstStyle/>
          <a:p>
            <a:r>
              <a:rPr lang="en-US" sz="2900" dirty="0"/>
              <a:t>Romans 4:21 and being fully assured that what God had promised, He was able also to do. 22 Therefore it was also counted to him as righteousness. </a:t>
            </a:r>
          </a:p>
          <a:p>
            <a:r>
              <a:rPr lang="en-US" sz="2900" dirty="0"/>
              <a:t>Galatians 3:6 Just as Abraham believed God and it was counted to him as righteousness, 7 so know that those who are of faith, those are sons of Abraham.</a:t>
            </a:r>
          </a:p>
          <a:p>
            <a:r>
              <a:rPr lang="en-US" sz="2900" dirty="0"/>
              <a:t>Genesis 15:6 Then he believed in Yahweh; and He counted it to him as righteousness. </a:t>
            </a:r>
          </a:p>
          <a:p>
            <a:r>
              <a:rPr lang="en-US" sz="2900" dirty="0"/>
              <a:t>DECLARED / counted righteous *BEFORE* testing of Isaac (good works) or Circumcision (religious works)</a:t>
            </a:r>
          </a:p>
          <a:p>
            <a:endParaRPr lang="en-US" sz="2050" dirty="0"/>
          </a:p>
        </p:txBody>
      </p:sp>
      <p:sp>
        <p:nvSpPr>
          <p:cNvPr id="3" name="Title 2"/>
          <p:cNvSpPr>
            <a:spLocks noGrp="1"/>
          </p:cNvSpPr>
          <p:nvPr>
            <p:ph type="title"/>
          </p:nvPr>
        </p:nvSpPr>
        <p:spPr>
          <a:xfrm>
            <a:off x="228600" y="0"/>
            <a:ext cx="8686800" cy="685800"/>
          </a:xfrm>
        </p:spPr>
        <p:txBody>
          <a:bodyPr>
            <a:noAutofit/>
          </a:bodyPr>
          <a:lstStyle/>
          <a:p>
            <a:r>
              <a:rPr lang="en-US" sz="2800" dirty="0"/>
              <a:t>Abraham, our Patriarch (Father in the faith) &amp; his salvation</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143000"/>
            <a:ext cx="8229600" cy="5715000"/>
          </a:xfrm>
        </p:spPr>
        <p:txBody>
          <a:bodyPr>
            <a:normAutofit/>
          </a:bodyPr>
          <a:lstStyle/>
          <a:p>
            <a:r>
              <a:rPr lang="en-GB" b="1" dirty="0"/>
              <a:t>By Christ's Work Alone are We Saved</a:t>
            </a:r>
          </a:p>
          <a:p>
            <a:r>
              <a:rPr lang="en-GB" i="1" dirty="0"/>
              <a:t>Solus Christus</a:t>
            </a:r>
            <a:r>
              <a:rPr lang="en-GB" dirty="0"/>
              <a:t> is the teaching that CHRIST is the only mediator between God and man, and that there is salvation through no other (hence, the phrase is sometimes rendered in the ablative case, </a:t>
            </a:r>
            <a:r>
              <a:rPr lang="en-GB" i="1" dirty="0"/>
              <a:t>solo Christo</a:t>
            </a:r>
            <a:r>
              <a:rPr lang="en-GB" dirty="0"/>
              <a:t>, meaning that salvation is "by Christ alone").</a:t>
            </a:r>
          </a:p>
          <a:p>
            <a:r>
              <a:rPr lang="en-GB" dirty="0"/>
              <a:t>Christ alone is the foundation and focus of our faith</a:t>
            </a:r>
          </a:p>
          <a:p>
            <a:r>
              <a:rPr lang="en-GB" dirty="0"/>
              <a:t>Christ alone is the way to God</a:t>
            </a:r>
          </a:p>
          <a:p>
            <a:r>
              <a:rPr lang="en-GB" dirty="0"/>
              <a:t>Christ alone can save us and not…</a:t>
            </a:r>
          </a:p>
          <a:p>
            <a:pPr lvl="1"/>
            <a:r>
              <a:rPr lang="en-GB" dirty="0"/>
              <a:t>Man</a:t>
            </a:r>
          </a:p>
          <a:p>
            <a:pPr lvl="1"/>
            <a:r>
              <a:rPr lang="en-GB" dirty="0"/>
              <a:t>Church</a:t>
            </a:r>
          </a:p>
          <a:p>
            <a:pPr lvl="1"/>
            <a:r>
              <a:rPr lang="en-US" dirty="0"/>
              <a:t>Works</a:t>
            </a:r>
          </a:p>
          <a:p>
            <a:pPr lvl="1"/>
            <a:r>
              <a:rPr lang="en-US" dirty="0"/>
              <a:t>Rituals</a:t>
            </a:r>
          </a:p>
        </p:txBody>
      </p:sp>
      <p:sp>
        <p:nvSpPr>
          <p:cNvPr id="3" name="Title 2"/>
          <p:cNvSpPr>
            <a:spLocks noGrp="1"/>
          </p:cNvSpPr>
          <p:nvPr>
            <p:ph type="title"/>
          </p:nvPr>
        </p:nvSpPr>
        <p:spPr>
          <a:xfrm>
            <a:off x="381000" y="304800"/>
            <a:ext cx="8229600" cy="838200"/>
          </a:xfrm>
        </p:spPr>
        <p:txBody>
          <a:bodyPr>
            <a:normAutofit/>
          </a:bodyPr>
          <a:lstStyle/>
          <a:p>
            <a:r>
              <a:rPr lang="en-US" dirty="0"/>
              <a:t>4. </a:t>
            </a:r>
            <a:r>
              <a:rPr lang="en-US" b="1" dirty="0" err="1"/>
              <a:t>Solus</a:t>
            </a:r>
            <a:r>
              <a:rPr lang="en-US" b="1" dirty="0"/>
              <a:t> </a:t>
            </a:r>
            <a:r>
              <a:rPr lang="en-US" b="1" dirty="0" err="1"/>
              <a:t>Christus</a:t>
            </a:r>
            <a:r>
              <a:rPr lang="en-US" b="1" dirty="0"/>
              <a:t> </a:t>
            </a:r>
            <a:r>
              <a:rPr lang="en-GB" b="1" dirty="0"/>
              <a:t>("Christ alone”) </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14400"/>
            <a:ext cx="8229600" cy="5791200"/>
          </a:xfrm>
        </p:spPr>
        <p:txBody>
          <a:bodyPr>
            <a:normAutofit/>
          </a:bodyPr>
          <a:lstStyle/>
          <a:p>
            <a:r>
              <a:rPr lang="en-US" sz="2800" b="1" dirty="0"/>
              <a:t>A middle person who intervenes on behalf of</a:t>
            </a:r>
          </a:p>
          <a:p>
            <a:r>
              <a:rPr lang="en-US" sz="2800" b="1" dirty="0"/>
              <a:t>As sinners God is unapproachable</a:t>
            </a:r>
          </a:p>
          <a:p>
            <a:r>
              <a:rPr lang="en-US" sz="2800" b="1" dirty="0"/>
              <a:t>As we normatively do not have access directly to God audibly or face to face, through the history of mankind we have accessed God through mediators</a:t>
            </a:r>
          </a:p>
          <a:p>
            <a:r>
              <a:rPr lang="en-US" sz="2800" b="1" dirty="0"/>
              <a:t>OT: only priests could enter the Holy of Holies in the tabernacle/temple</a:t>
            </a:r>
          </a:p>
          <a:p>
            <a:endParaRPr lang="en-US" sz="2800" b="1" dirty="0"/>
          </a:p>
        </p:txBody>
      </p:sp>
      <p:sp>
        <p:nvSpPr>
          <p:cNvPr id="3" name="Title 2"/>
          <p:cNvSpPr>
            <a:spLocks noGrp="1"/>
          </p:cNvSpPr>
          <p:nvPr>
            <p:ph type="title"/>
          </p:nvPr>
        </p:nvSpPr>
        <p:spPr>
          <a:xfrm>
            <a:off x="457200" y="152400"/>
            <a:ext cx="8229600" cy="838200"/>
          </a:xfrm>
        </p:spPr>
        <p:txBody>
          <a:bodyPr>
            <a:normAutofit/>
          </a:bodyPr>
          <a:lstStyle/>
          <a:p>
            <a:r>
              <a:rPr lang="en-GB" b="1" dirty="0"/>
              <a:t>Theology of the mediator</a:t>
            </a:r>
            <a:endParaRPr lang="en-US" dirty="0"/>
          </a:p>
        </p:txBody>
      </p:sp>
    </p:spTree>
    <p:extLst>
      <p:ext uri="{BB962C8B-B14F-4D97-AF65-F5344CB8AC3E}">
        <p14:creationId xmlns:p14="http://schemas.microsoft.com/office/powerpoint/2010/main" val="33066166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14400"/>
            <a:ext cx="8229600" cy="5791200"/>
          </a:xfrm>
        </p:spPr>
        <p:txBody>
          <a:bodyPr>
            <a:normAutofit fontScale="92500" lnSpcReduction="20000"/>
          </a:bodyPr>
          <a:lstStyle/>
          <a:p>
            <a:r>
              <a:rPr lang="en-US" sz="2900" b="1" dirty="0"/>
              <a:t>Leviticus 16: 2 And Yahweh said to Moses: “Tell your brother Aaron that he shall not enter at any time into the holy place inside the veil, before the mercy seat which is on the ark, so that he will not die; for I will appear in the cloud over the mercy seat. 3 Aaron shall enter the holy place with this: with a bull from the herd for a sin offering and a ram for a burnt offering…</a:t>
            </a:r>
          </a:p>
          <a:p>
            <a:r>
              <a:rPr lang="en-US" sz="2900" b="1" dirty="0"/>
              <a:t>Numbers 3:5 Then Yahweh spoke to Moses, saying, 6 “Bring the tribe of Levi near and have them stand before Aaron the priest, that they may minister to him. 7 And they shall keep his responsibility… 10 So you shall appoint Aaron and his sons that they may keep their priesthood, but the outsider who comes near shall be put to death.”</a:t>
            </a:r>
          </a:p>
          <a:p>
            <a:endParaRPr lang="en-US" sz="2800" b="1" dirty="0"/>
          </a:p>
        </p:txBody>
      </p:sp>
      <p:sp>
        <p:nvSpPr>
          <p:cNvPr id="3" name="Title 2"/>
          <p:cNvSpPr>
            <a:spLocks noGrp="1"/>
          </p:cNvSpPr>
          <p:nvPr>
            <p:ph type="title"/>
          </p:nvPr>
        </p:nvSpPr>
        <p:spPr>
          <a:xfrm>
            <a:off x="457200" y="152400"/>
            <a:ext cx="8229600" cy="838200"/>
          </a:xfrm>
        </p:spPr>
        <p:txBody>
          <a:bodyPr>
            <a:normAutofit/>
          </a:bodyPr>
          <a:lstStyle/>
          <a:p>
            <a:r>
              <a:rPr lang="en-GB" b="1" dirty="0"/>
              <a:t>Theology of the mediator</a:t>
            </a:r>
            <a:endParaRPr lang="en-US" dirty="0"/>
          </a:p>
        </p:txBody>
      </p:sp>
    </p:spTree>
    <p:extLst>
      <p:ext uri="{BB962C8B-B14F-4D97-AF65-F5344CB8AC3E}">
        <p14:creationId xmlns:p14="http://schemas.microsoft.com/office/powerpoint/2010/main" val="55611201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914400"/>
            <a:ext cx="8763000" cy="5791200"/>
          </a:xfrm>
        </p:spPr>
        <p:txBody>
          <a:bodyPr>
            <a:normAutofit fontScale="62500" lnSpcReduction="20000"/>
          </a:bodyPr>
          <a:lstStyle/>
          <a:p>
            <a:r>
              <a:rPr lang="en-US" sz="3800" b="1" dirty="0"/>
              <a:t>Hebrews 9:23 Therefore it was necessary for the copies of the things in the heavens to be cleansed with these, but the heavenly things themselves with better sacrifices than these. 24 For Christ did not enter holy places made with hands, mere copies of the true ones, but into heaven itself, now to appear in the presence of God for us; 25 nor was it that He would offer Himself often, as the high priest enters the holy places year by year with blood that is not his own. 26 Otherwise, He would have needed to suffer often since the foundation of the world; but now once at the consummation of the ages He has been manifested to put away sin by the sacrifice of Himself. 27 And inasmuch as it is appointed for men to die once and after this comes judgment, 28 so Christ also, having been offered once to bear the sins of many, will appear a second time for salvation without reference to sin, to those who eagerly await Him.</a:t>
            </a:r>
          </a:p>
          <a:p>
            <a:endParaRPr lang="en-US" sz="2800" b="1" dirty="0"/>
          </a:p>
        </p:txBody>
      </p:sp>
      <p:sp>
        <p:nvSpPr>
          <p:cNvPr id="3" name="Title 2"/>
          <p:cNvSpPr>
            <a:spLocks noGrp="1"/>
          </p:cNvSpPr>
          <p:nvPr>
            <p:ph type="title"/>
          </p:nvPr>
        </p:nvSpPr>
        <p:spPr>
          <a:xfrm>
            <a:off x="457200" y="152400"/>
            <a:ext cx="8229600" cy="838200"/>
          </a:xfrm>
        </p:spPr>
        <p:txBody>
          <a:bodyPr>
            <a:normAutofit/>
          </a:bodyPr>
          <a:lstStyle/>
          <a:p>
            <a:r>
              <a:rPr lang="en-GB" b="1" dirty="0"/>
              <a:t>Theology of the mediator</a:t>
            </a:r>
            <a:endParaRPr lang="en-US" dirty="0"/>
          </a:p>
        </p:txBody>
      </p:sp>
    </p:spTree>
    <p:extLst>
      <p:ext uri="{BB962C8B-B14F-4D97-AF65-F5344CB8AC3E}">
        <p14:creationId xmlns:p14="http://schemas.microsoft.com/office/powerpoint/2010/main" val="17797975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14400"/>
            <a:ext cx="8229600" cy="5791200"/>
          </a:xfrm>
        </p:spPr>
        <p:txBody>
          <a:bodyPr>
            <a:normAutofit/>
          </a:bodyPr>
          <a:lstStyle/>
          <a:p>
            <a:r>
              <a:rPr lang="en-US" sz="2800" b="1" dirty="0"/>
              <a:t>Hebrews 1:1 God, having spoken long ago to the fathers in the prophets in many portions and in many ways, 2 in these last days spoke to us in His Son, whom He appointed heir of all things, through whom also He made the worlds…</a:t>
            </a:r>
          </a:p>
          <a:p>
            <a:r>
              <a:rPr lang="en-US" sz="2800" b="1" dirty="0"/>
              <a:t>Hebrews is about finality from former things</a:t>
            </a:r>
          </a:p>
          <a:p>
            <a:r>
              <a:rPr lang="en-US" sz="2800" b="1" dirty="0"/>
              <a:t>Hebrews 7:23 And </a:t>
            </a:r>
            <a:r>
              <a:rPr lang="en-US" sz="2800" b="1" u="sng" dirty="0"/>
              <a:t>the former priests</a:t>
            </a:r>
            <a:r>
              <a:rPr lang="en-US" sz="2800" b="1" dirty="0"/>
              <a:t>, on the one hand, existed in greater numbers because they were prevented by death from continuing…</a:t>
            </a:r>
          </a:p>
          <a:p>
            <a:r>
              <a:rPr lang="en-US" sz="2800" b="1" dirty="0"/>
              <a:t>Former priests are finished… BUT Jesus!</a:t>
            </a:r>
          </a:p>
          <a:p>
            <a:endParaRPr lang="en-US" sz="2800" b="1" dirty="0"/>
          </a:p>
        </p:txBody>
      </p:sp>
      <p:sp>
        <p:nvSpPr>
          <p:cNvPr id="3" name="Title 2"/>
          <p:cNvSpPr>
            <a:spLocks noGrp="1"/>
          </p:cNvSpPr>
          <p:nvPr>
            <p:ph type="title"/>
          </p:nvPr>
        </p:nvSpPr>
        <p:spPr>
          <a:xfrm>
            <a:off x="457200" y="152400"/>
            <a:ext cx="8229600" cy="838200"/>
          </a:xfrm>
        </p:spPr>
        <p:txBody>
          <a:bodyPr>
            <a:normAutofit/>
          </a:bodyPr>
          <a:lstStyle/>
          <a:p>
            <a:r>
              <a:rPr lang="en-GB" b="1" dirty="0"/>
              <a:t>Theology of the mediator</a:t>
            </a:r>
            <a:endParaRPr lang="en-US" dirty="0"/>
          </a:p>
        </p:txBody>
      </p:sp>
    </p:spTree>
    <p:extLst>
      <p:ext uri="{BB962C8B-B14F-4D97-AF65-F5344CB8AC3E}">
        <p14:creationId xmlns:p14="http://schemas.microsoft.com/office/powerpoint/2010/main" val="34602799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C323457C-3D39-CFC7-504F-E15A72F40171}"/>
              </a:ext>
            </a:extLst>
          </p:cNvPr>
          <p:cNvSpPr txBox="1">
            <a:spLocks/>
          </p:cNvSpPr>
          <p:nvPr/>
        </p:nvSpPr>
        <p:spPr>
          <a:xfrm>
            <a:off x="482600" y="304800"/>
            <a:ext cx="8204200" cy="1066800"/>
          </a:xfrm>
          <a:prstGeom prst="rect">
            <a:avLst/>
          </a:prstGeom>
          <a:ln w="6350" cap="rnd">
            <a:noFill/>
          </a:ln>
        </p:spPr>
        <p:txBody>
          <a:bodyPr vert="horz" rtlCol="0" anchor="b" anchorCtr="0">
            <a:normAutofit lnSpcReduction="10000"/>
          </a:bodyPr>
          <a:lst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a:lstStyle>
          <a:p>
            <a:pPr algn="ctr"/>
            <a:r>
              <a:rPr lang="en-US" dirty="0">
                <a:latin typeface="Algerian" panose="04020705040A02060702" pitchFamily="82" charset="0"/>
                <a:hlinkClick r:id="rId3"/>
              </a:rPr>
              <a:t>IN CHRIST ALONE</a:t>
            </a:r>
            <a:br>
              <a:rPr lang="en-US" dirty="0">
                <a:latin typeface="Algerian" panose="04020705040A02060702" pitchFamily="82" charset="0"/>
              </a:rPr>
            </a:br>
            <a:r>
              <a:rPr lang="en-US" sz="2400" dirty="0">
                <a:latin typeface="Algerian" panose="04020705040A02060702" pitchFamily="82" charset="0"/>
              </a:rPr>
              <a:t>https://www.youtube.com/watch?v=est8VHSaJcE</a:t>
            </a:r>
            <a:endParaRPr lang="en-US" dirty="0">
              <a:latin typeface="Algerian" panose="04020705040A02060702" pitchFamily="82" charset="0"/>
            </a:endParaRPr>
          </a:p>
        </p:txBody>
      </p:sp>
      <p:sp>
        <p:nvSpPr>
          <p:cNvPr id="5" name="TextBox 4">
            <a:extLst>
              <a:ext uri="{FF2B5EF4-FFF2-40B4-BE49-F238E27FC236}">
                <a16:creationId xmlns:a16="http://schemas.microsoft.com/office/drawing/2014/main" id="{15DC522F-CC65-4069-8B17-78F7F4F0CE93}"/>
              </a:ext>
            </a:extLst>
          </p:cNvPr>
          <p:cNvSpPr txBox="1"/>
          <p:nvPr/>
        </p:nvSpPr>
        <p:spPr>
          <a:xfrm>
            <a:off x="304800" y="1371600"/>
            <a:ext cx="8382000" cy="5262979"/>
          </a:xfrm>
          <a:prstGeom prst="rect">
            <a:avLst/>
          </a:prstGeom>
          <a:noFill/>
        </p:spPr>
        <p:txBody>
          <a:bodyPr wrap="square">
            <a:spAutoFit/>
          </a:bodyPr>
          <a:lstStyle/>
          <a:p>
            <a:pPr marL="285750" indent="-285750">
              <a:buFont typeface="Arial" panose="020B0604020202020204" pitchFamily="34" charset="0"/>
              <a:buChar char="•"/>
            </a:pPr>
            <a:r>
              <a:rPr lang="en-US" sz="2800" dirty="0"/>
              <a:t>John 4:24 God is spirit, and those who worship Him must worship in spirit and truth.”</a:t>
            </a:r>
          </a:p>
          <a:p>
            <a:pPr marL="285750" indent="-285750">
              <a:buFont typeface="Arial" panose="020B0604020202020204" pitchFamily="34" charset="0"/>
              <a:buChar char="•"/>
            </a:pPr>
            <a:r>
              <a:rPr lang="en-US" sz="2800" dirty="0"/>
              <a:t>Colossians 3:16 Let the word of Christ dwell in you richly, with all wisdom teaching and admonishing one another with psalms and hymns and spiritual songs, singing with gratefulness in your hearts to God.</a:t>
            </a:r>
          </a:p>
          <a:p>
            <a:pPr marL="285750" indent="-285750">
              <a:buFont typeface="Arial" panose="020B0604020202020204" pitchFamily="34" charset="0"/>
              <a:buChar char="•"/>
            </a:pPr>
            <a:r>
              <a:rPr lang="en-US" sz="2800" dirty="0"/>
              <a:t>Ephesians 5:19 [speak] to one another in psalms and hymns and spiritual songs, singing and making melody with your heart to the Lord; 20 always giving thanks for all things in the name of our Lord Jesus Christ to God, even the Father;</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14400"/>
            <a:ext cx="8229600" cy="5791200"/>
          </a:xfrm>
        </p:spPr>
        <p:txBody>
          <a:bodyPr>
            <a:normAutofit/>
          </a:bodyPr>
          <a:lstStyle/>
          <a:p>
            <a:r>
              <a:rPr lang="en-US" sz="2800" b="1" dirty="0"/>
              <a:t>1 Timothy 3:3 It is a trustworthy saying: if any man aspires to the office of </a:t>
            </a:r>
            <a:r>
              <a:rPr lang="en-US" sz="2800" b="1" i="1" u="sng" dirty="0"/>
              <a:t>overseer</a:t>
            </a:r>
            <a:r>
              <a:rPr lang="en-US" sz="2800" b="1" dirty="0"/>
              <a:t>, he desires a good work. 2 An overseer, then, must be above reproach [and other qualifications] 8 </a:t>
            </a:r>
            <a:r>
              <a:rPr lang="en-US" sz="2800" b="1" i="1" u="sng" dirty="0"/>
              <a:t>Deacons</a:t>
            </a:r>
            <a:r>
              <a:rPr lang="en-US" sz="2800" b="1" dirty="0"/>
              <a:t> likewise must be dignified [and other qualifications]</a:t>
            </a:r>
          </a:p>
          <a:p>
            <a:r>
              <a:rPr lang="en-US" sz="2800" b="1" dirty="0"/>
              <a:t>Only 2 offices exist in the New Testament Church from the PASTORAL Epistles</a:t>
            </a:r>
          </a:p>
          <a:p>
            <a:pPr lvl="1"/>
            <a:r>
              <a:rPr lang="en-US" sz="2600" b="1" dirty="0"/>
              <a:t>Overseer: bishop, elder, pastor</a:t>
            </a:r>
          </a:p>
          <a:p>
            <a:pPr lvl="1"/>
            <a:r>
              <a:rPr lang="en-US" sz="2600" b="1" dirty="0"/>
              <a:t>Deacon</a:t>
            </a:r>
          </a:p>
          <a:p>
            <a:r>
              <a:rPr lang="en-US" sz="2800" b="1" dirty="0"/>
              <a:t>What is missing?</a:t>
            </a:r>
          </a:p>
          <a:p>
            <a:pPr lvl="1"/>
            <a:r>
              <a:rPr lang="en-US" sz="2600" b="1" dirty="0"/>
              <a:t>Priests</a:t>
            </a:r>
          </a:p>
          <a:p>
            <a:endParaRPr lang="en-US" sz="2800" b="1" dirty="0"/>
          </a:p>
          <a:p>
            <a:endParaRPr lang="en-US" sz="2800" b="1" dirty="0"/>
          </a:p>
          <a:p>
            <a:endParaRPr lang="en-US" sz="2800" b="1" dirty="0"/>
          </a:p>
          <a:p>
            <a:endParaRPr lang="en-US" sz="2800" b="1" dirty="0"/>
          </a:p>
        </p:txBody>
      </p:sp>
      <p:sp>
        <p:nvSpPr>
          <p:cNvPr id="3" name="Title 2"/>
          <p:cNvSpPr>
            <a:spLocks noGrp="1"/>
          </p:cNvSpPr>
          <p:nvPr>
            <p:ph type="title"/>
          </p:nvPr>
        </p:nvSpPr>
        <p:spPr>
          <a:xfrm>
            <a:off x="457200" y="152400"/>
            <a:ext cx="8229600" cy="838200"/>
          </a:xfrm>
        </p:spPr>
        <p:txBody>
          <a:bodyPr>
            <a:normAutofit/>
          </a:bodyPr>
          <a:lstStyle/>
          <a:p>
            <a:r>
              <a:rPr lang="en-GB" b="1" dirty="0"/>
              <a:t>New Testament Offices</a:t>
            </a:r>
            <a:endParaRPr lang="en-US" dirty="0"/>
          </a:p>
        </p:txBody>
      </p:sp>
    </p:spTree>
    <p:extLst>
      <p:ext uri="{BB962C8B-B14F-4D97-AF65-F5344CB8AC3E}">
        <p14:creationId xmlns:p14="http://schemas.microsoft.com/office/powerpoint/2010/main" val="382227572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14400"/>
            <a:ext cx="8229600" cy="5791200"/>
          </a:xfrm>
        </p:spPr>
        <p:txBody>
          <a:bodyPr>
            <a:normAutofit/>
          </a:bodyPr>
          <a:lstStyle/>
          <a:p>
            <a:r>
              <a:rPr lang="en-US" sz="3200" b="1" dirty="0"/>
              <a:t>1 Timothy 2:5 For there is one God, and </a:t>
            </a:r>
            <a:r>
              <a:rPr lang="en-US" sz="4800" b="1" u="sng" dirty="0"/>
              <a:t>one</a:t>
            </a:r>
            <a:r>
              <a:rPr lang="en-US" sz="3200" b="1" dirty="0"/>
              <a:t> </a:t>
            </a:r>
            <a:r>
              <a:rPr lang="en-US" sz="3200" b="1" u="sng" dirty="0"/>
              <a:t>mediator</a:t>
            </a:r>
            <a:r>
              <a:rPr lang="en-US" sz="3200" b="1" dirty="0"/>
              <a:t> also between God and men, the man Christ Jesus</a:t>
            </a:r>
          </a:p>
          <a:p>
            <a:r>
              <a:rPr lang="en-US" sz="3200" b="1" dirty="0"/>
              <a:t>One = sola</a:t>
            </a:r>
          </a:p>
          <a:p>
            <a:r>
              <a:rPr lang="en-US" sz="3200" b="1" dirty="0"/>
              <a:t>Men in former times had many men as mediators in an ongoing fashion</a:t>
            </a:r>
          </a:p>
          <a:p>
            <a:r>
              <a:rPr lang="en-US" sz="3200" b="1" dirty="0"/>
              <a:t>Men now since the cross of Christ have one man (God-man) as mediator in a finished final once for all way- to all who are saved by </a:t>
            </a:r>
            <a:r>
              <a:rPr lang="en-US" sz="3200" b="1"/>
              <a:t>grace through faith!</a:t>
            </a:r>
            <a:endParaRPr lang="en-US" sz="2800" b="1" dirty="0"/>
          </a:p>
          <a:p>
            <a:endParaRPr lang="en-US" sz="2800" b="1" dirty="0"/>
          </a:p>
          <a:p>
            <a:endParaRPr lang="en-US" sz="2800" b="1" dirty="0"/>
          </a:p>
          <a:p>
            <a:endParaRPr lang="en-US" sz="2800" b="1" dirty="0"/>
          </a:p>
        </p:txBody>
      </p:sp>
      <p:sp>
        <p:nvSpPr>
          <p:cNvPr id="3" name="Title 2"/>
          <p:cNvSpPr>
            <a:spLocks noGrp="1"/>
          </p:cNvSpPr>
          <p:nvPr>
            <p:ph type="title"/>
          </p:nvPr>
        </p:nvSpPr>
        <p:spPr>
          <a:xfrm>
            <a:off x="457200" y="152400"/>
            <a:ext cx="8229600" cy="838200"/>
          </a:xfrm>
        </p:spPr>
        <p:txBody>
          <a:bodyPr>
            <a:normAutofit/>
          </a:bodyPr>
          <a:lstStyle/>
          <a:p>
            <a:r>
              <a:rPr lang="en-GB" b="1" dirty="0"/>
              <a:t>New Testament Offices</a:t>
            </a:r>
            <a:endParaRPr lang="en-US" dirty="0"/>
          </a:p>
        </p:txBody>
      </p:sp>
    </p:spTree>
    <p:extLst>
      <p:ext uri="{BB962C8B-B14F-4D97-AF65-F5344CB8AC3E}">
        <p14:creationId xmlns:p14="http://schemas.microsoft.com/office/powerpoint/2010/main" val="30231343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1"/>
          </p:nvPr>
        </p:nvSpPr>
        <p:spPr/>
        <p:txBody>
          <a:bodyPr>
            <a:noAutofit/>
          </a:bodyPr>
          <a:lstStyle/>
          <a:p>
            <a:r>
              <a:rPr lang="en-GB" sz="3600" b="1" dirty="0"/>
              <a:t>The date most historians would say as the beginning of the Reformation when… </a:t>
            </a:r>
          </a:p>
          <a:p>
            <a:r>
              <a:rPr lang="en-GB" sz="3600" b="1" dirty="0"/>
              <a:t>Martin Luther nailed his 95 theses to the church door at </a:t>
            </a:r>
            <a:r>
              <a:rPr lang="en-US" sz="3600" b="1" dirty="0" err="1"/>
              <a:t>Wittenburg</a:t>
            </a:r>
            <a:r>
              <a:rPr lang="en-US" sz="3600" b="1" dirty="0"/>
              <a:t>,</a:t>
            </a:r>
            <a:r>
              <a:rPr lang="en-GB" sz="3600" b="1" dirty="0"/>
              <a:t> GERMANRY</a:t>
            </a:r>
          </a:p>
          <a:p>
            <a:r>
              <a:rPr lang="en-GB" sz="3600" b="1" dirty="0"/>
              <a:t>A date generally regarded as the birthday of the Reformation.</a:t>
            </a:r>
            <a:endParaRPr lang="en-US" sz="3600" b="1" dirty="0"/>
          </a:p>
          <a:p>
            <a:endParaRPr lang="en-US" sz="3600" dirty="0"/>
          </a:p>
        </p:txBody>
      </p:sp>
      <p:sp>
        <p:nvSpPr>
          <p:cNvPr id="6" name="Title 5"/>
          <p:cNvSpPr>
            <a:spLocks noGrp="1"/>
          </p:cNvSpPr>
          <p:nvPr>
            <p:ph type="title"/>
          </p:nvPr>
        </p:nvSpPr>
        <p:spPr/>
        <p:txBody>
          <a:bodyPr>
            <a:normAutofit/>
          </a:bodyPr>
          <a:lstStyle/>
          <a:p>
            <a:pPr algn="ctr"/>
            <a:r>
              <a:rPr lang="en-GB" sz="6000" b="1" dirty="0"/>
              <a:t>OCTOBER 31, 1517. </a:t>
            </a:r>
            <a:r>
              <a:rPr lang="en-GB" sz="6000" b="1" baseline="-25000" dirty="0"/>
              <a:t>–</a:t>
            </a:r>
            <a:r>
              <a:rPr lang="en-GB" sz="6000" b="1" dirty="0"/>
              <a:t> </a:t>
            </a:r>
            <a:endParaRPr lang="en-US" sz="6000" b="1" dirty="0"/>
          </a:p>
        </p:txBody>
      </p:sp>
    </p:spTree>
    <p:extLst>
      <p:ext uri="{BB962C8B-B14F-4D97-AF65-F5344CB8AC3E}">
        <p14:creationId xmlns:p14="http://schemas.microsoft.com/office/powerpoint/2010/main" val="14597872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normAutofit/>
          </a:bodyPr>
          <a:lstStyle/>
          <a:p>
            <a:r>
              <a:rPr lang="en-US" sz="3600" dirty="0"/>
              <a:t>SOLA - T</a:t>
            </a:r>
            <a:r>
              <a:rPr lang="en-GB" sz="3600" dirty="0"/>
              <a:t>he Latin word </a:t>
            </a:r>
            <a:r>
              <a:rPr lang="en-GB" sz="3600" i="1" dirty="0"/>
              <a:t>sola</a:t>
            </a:r>
            <a:r>
              <a:rPr lang="en-GB" sz="3600" dirty="0"/>
              <a:t> means "alone" or "only" in English. </a:t>
            </a:r>
          </a:p>
          <a:p>
            <a:r>
              <a:rPr lang="en-GB" sz="3600" dirty="0"/>
              <a:t>The 5 SOLAS - The five </a:t>
            </a:r>
            <a:r>
              <a:rPr lang="en-GB" sz="3600" i="1" dirty="0" err="1"/>
              <a:t>solas</a:t>
            </a:r>
            <a:r>
              <a:rPr lang="en-GB" sz="3600" dirty="0"/>
              <a:t> articulated five (5) fundamental beliefs of the Protestant Reformation, pillars which the Reformers believed to be essentials of the Christian life and practice.</a:t>
            </a:r>
          </a:p>
          <a:p>
            <a:pPr>
              <a:buNone/>
            </a:pPr>
            <a:endParaRPr lang="en-US" sz="3600" dirty="0"/>
          </a:p>
        </p:txBody>
      </p:sp>
      <p:sp>
        <p:nvSpPr>
          <p:cNvPr id="4" name="Title 3"/>
          <p:cNvSpPr>
            <a:spLocks noGrp="1"/>
          </p:cNvSpPr>
          <p:nvPr>
            <p:ph type="title"/>
          </p:nvPr>
        </p:nvSpPr>
        <p:spPr/>
        <p:txBody>
          <a:bodyPr/>
          <a:lstStyle/>
          <a:p>
            <a:r>
              <a:rPr lang="en-US" dirty="0"/>
              <a:t>Definitions: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3200" dirty="0"/>
              <a:t>The 5 </a:t>
            </a:r>
            <a:r>
              <a:rPr lang="en-US" sz="3200" dirty="0" err="1"/>
              <a:t>Solas</a:t>
            </a:r>
            <a:r>
              <a:rPr lang="en-US" sz="3200" dirty="0"/>
              <a:t> of the Protestant Reformation is the TOUCHSTONE of Evangelical Christianity.</a:t>
            </a:r>
          </a:p>
          <a:p>
            <a:r>
              <a:rPr lang="en-US" sz="3200" dirty="0"/>
              <a:t>It is the test of genuine truths and beliefs in the midst of an ocean of beliefs and multiple religious mysteries and teachings. </a:t>
            </a:r>
          </a:p>
          <a:p>
            <a:r>
              <a:rPr lang="en-US" sz="3200" dirty="0"/>
              <a:t>The 5 </a:t>
            </a:r>
            <a:r>
              <a:rPr lang="en-US" sz="3200" dirty="0" err="1"/>
              <a:t>Solas</a:t>
            </a:r>
            <a:r>
              <a:rPr lang="en-US" sz="3200" dirty="0"/>
              <a:t> stands as the guidepost for all TRUE CHRISTIAN LIFE AND PRACTICE. </a:t>
            </a:r>
          </a:p>
        </p:txBody>
      </p:sp>
      <p:sp>
        <p:nvSpPr>
          <p:cNvPr id="3" name="Title 2"/>
          <p:cNvSpPr>
            <a:spLocks noGrp="1"/>
          </p:cNvSpPr>
          <p:nvPr>
            <p:ph type="title"/>
          </p:nvPr>
        </p:nvSpPr>
        <p:spPr/>
        <p:txBody>
          <a:bodyPr/>
          <a:lstStyle/>
          <a:p>
            <a:r>
              <a:rPr lang="en-US" dirty="0"/>
              <a:t>The 5 SOLAS: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0"/>
            <a:ext cx="8229600" cy="4876800"/>
          </a:xfrm>
        </p:spPr>
        <p:txBody>
          <a:bodyPr>
            <a:normAutofit lnSpcReduction="10000"/>
          </a:bodyPr>
          <a:lstStyle/>
          <a:p>
            <a:r>
              <a:rPr lang="en-GB" b="1" dirty="0"/>
              <a:t>The Scripture Alone is the Standard</a:t>
            </a:r>
          </a:p>
          <a:p>
            <a:r>
              <a:rPr lang="en-GB" b="1" dirty="0"/>
              <a:t>Formal cause of the Reformation</a:t>
            </a:r>
          </a:p>
          <a:p>
            <a:r>
              <a:rPr lang="en-GB" dirty="0"/>
              <a:t>In 1521 at the historic interrogation of Luther at the Diet of Worms, he declared his conscience to be captive to the Word of God saying, </a:t>
            </a:r>
            <a:r>
              <a:rPr lang="en-GB" i="1" u="sng" dirty="0"/>
              <a:t>"Unless I am overcome with testimonies from Scripture or with evident reasons -- for I believe neither the Pope nor the Councils, since they have often erred and contradicted one another -- I am overcome by the Scripture texts which I have adduced, and my conscience is bound by God's Word.“</a:t>
            </a:r>
          </a:p>
          <a:p>
            <a:r>
              <a:rPr lang="en-GB" i="1" u="sng" dirty="0"/>
              <a:t>“Here I stand I can do no other” (allegedly)</a:t>
            </a:r>
            <a:endParaRPr lang="en-US" i="1" u="sng" dirty="0"/>
          </a:p>
        </p:txBody>
      </p:sp>
      <p:sp>
        <p:nvSpPr>
          <p:cNvPr id="3" name="Title 2"/>
          <p:cNvSpPr>
            <a:spLocks noGrp="1"/>
          </p:cNvSpPr>
          <p:nvPr>
            <p:ph type="title"/>
          </p:nvPr>
        </p:nvSpPr>
        <p:spPr>
          <a:xfrm>
            <a:off x="457200" y="685800"/>
            <a:ext cx="8229600" cy="1219200"/>
          </a:xfrm>
        </p:spPr>
        <p:txBody>
          <a:bodyPr>
            <a:normAutofit fontScale="90000"/>
          </a:bodyPr>
          <a:lstStyle/>
          <a:p>
            <a:r>
              <a:rPr lang="en-US" dirty="0"/>
              <a:t>1. </a:t>
            </a:r>
            <a:r>
              <a:rPr lang="en-US" b="1" dirty="0"/>
              <a:t>Sola Scriptura </a:t>
            </a:r>
            <a:r>
              <a:rPr lang="en-GB" b="1" dirty="0"/>
              <a:t>("</a:t>
            </a:r>
            <a:r>
              <a:rPr lang="en-GB" b="1" i="1" dirty="0"/>
              <a:t>by Scripture alone</a:t>
            </a:r>
            <a:r>
              <a:rPr lang="en-GB" b="1" dirty="0"/>
              <a:t>")</a:t>
            </a:r>
            <a:br>
              <a:rPr lang="en-GB" b="1" dirty="0"/>
            </a:b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90600"/>
            <a:ext cx="8229600" cy="5638800"/>
          </a:xfrm>
        </p:spPr>
        <p:txBody>
          <a:bodyPr>
            <a:normAutofit/>
          </a:bodyPr>
          <a:lstStyle/>
          <a:p>
            <a:r>
              <a:rPr lang="en-US" b="1" dirty="0"/>
              <a:t>Scripture is the…</a:t>
            </a:r>
          </a:p>
          <a:p>
            <a:pPr marL="0" indent="0">
              <a:buNone/>
            </a:pPr>
            <a:r>
              <a:rPr lang="en-US" sz="6000" b="1" dirty="0"/>
              <a:t>Sole infallible rule of faith for faith and practice in the church.</a:t>
            </a:r>
          </a:p>
          <a:p>
            <a:pPr marL="0" indent="0">
              <a:buNone/>
            </a:pPr>
            <a:endParaRPr lang="en-US" sz="6000" dirty="0"/>
          </a:p>
        </p:txBody>
      </p:sp>
      <p:sp>
        <p:nvSpPr>
          <p:cNvPr id="3" name="Title 2"/>
          <p:cNvSpPr>
            <a:spLocks noGrp="1"/>
          </p:cNvSpPr>
          <p:nvPr>
            <p:ph type="title"/>
          </p:nvPr>
        </p:nvSpPr>
        <p:spPr>
          <a:xfrm>
            <a:off x="685800" y="-228600"/>
            <a:ext cx="8001000" cy="1219200"/>
          </a:xfrm>
        </p:spPr>
        <p:txBody>
          <a:bodyPr/>
          <a:lstStyle/>
          <a:p>
            <a:r>
              <a:rPr lang="en-US" dirty="0"/>
              <a:t>Sola Scriptura </a:t>
            </a:r>
          </a:p>
        </p:txBody>
      </p:sp>
      <p:sp>
        <p:nvSpPr>
          <p:cNvPr id="5" name="TextBox 4">
            <a:extLst>
              <a:ext uri="{FF2B5EF4-FFF2-40B4-BE49-F238E27FC236}">
                <a16:creationId xmlns:a16="http://schemas.microsoft.com/office/drawing/2014/main" id="{13741D68-0879-41AC-BCE0-2DEF4F1A185A}"/>
              </a:ext>
            </a:extLst>
          </p:cNvPr>
          <p:cNvSpPr txBox="1"/>
          <p:nvPr/>
        </p:nvSpPr>
        <p:spPr>
          <a:xfrm>
            <a:off x="473242" y="4267200"/>
            <a:ext cx="8365958" cy="2246769"/>
          </a:xfrm>
          <a:prstGeom prst="rect">
            <a:avLst/>
          </a:prstGeom>
          <a:noFill/>
        </p:spPr>
        <p:txBody>
          <a:bodyPr wrap="square">
            <a:spAutoFit/>
          </a:bodyPr>
          <a:lstStyle/>
          <a:p>
            <a:r>
              <a:rPr lang="en-US" sz="2800" b="1" u="sng" dirty="0"/>
              <a:t>2 Timothy 3:16 All Scripture is God-breathed and profitable for teaching, for reproof, for correction, for training in righteousness, 17 so that the man of God may be equipped, having been thoroughly equipped for every good work.</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838200"/>
            <a:ext cx="8229600" cy="2743200"/>
          </a:xfrm>
        </p:spPr>
        <p:txBody>
          <a:bodyPr>
            <a:normAutofit lnSpcReduction="10000"/>
          </a:bodyPr>
          <a:lstStyle/>
          <a:p>
            <a:r>
              <a:rPr lang="en-GB" i="1" dirty="0"/>
              <a:t>Sola gratia</a:t>
            </a:r>
            <a:r>
              <a:rPr lang="en-GB" dirty="0"/>
              <a:t> is the teaching that salvation comes by God’s </a:t>
            </a:r>
            <a:r>
              <a:rPr lang="en-GB" i="1" u="sng" dirty="0"/>
              <a:t>Grace Alone</a:t>
            </a:r>
            <a:r>
              <a:rPr lang="en-GB" dirty="0"/>
              <a:t>— not as something merited by the sinner. This means that salvation is an unearned gift from God for Jesus' sake.</a:t>
            </a:r>
          </a:p>
          <a:p>
            <a:r>
              <a:rPr lang="en-GB" dirty="0"/>
              <a:t>Not by good works or religious works</a:t>
            </a:r>
          </a:p>
          <a:p>
            <a:r>
              <a:rPr lang="en-GB" dirty="0"/>
              <a:t> Grace defined: "unmerited </a:t>
            </a:r>
            <a:r>
              <a:rPr lang="en-GB" dirty="0" err="1"/>
              <a:t>favor</a:t>
            </a:r>
            <a:r>
              <a:rPr lang="en-GB" dirty="0"/>
              <a:t>“ or rather “demerited </a:t>
            </a:r>
            <a:r>
              <a:rPr lang="en-GB" dirty="0" err="1"/>
              <a:t>favor</a:t>
            </a:r>
            <a:r>
              <a:rPr lang="en-GB" dirty="0"/>
              <a:t>”</a:t>
            </a:r>
          </a:p>
        </p:txBody>
      </p:sp>
      <p:sp>
        <p:nvSpPr>
          <p:cNvPr id="3" name="Title 2"/>
          <p:cNvSpPr>
            <a:spLocks noGrp="1"/>
          </p:cNvSpPr>
          <p:nvPr>
            <p:ph type="title"/>
          </p:nvPr>
        </p:nvSpPr>
        <p:spPr>
          <a:xfrm>
            <a:off x="457200" y="228600"/>
            <a:ext cx="8229600" cy="762000"/>
          </a:xfrm>
        </p:spPr>
        <p:txBody>
          <a:bodyPr>
            <a:normAutofit/>
          </a:bodyPr>
          <a:lstStyle/>
          <a:p>
            <a:r>
              <a:rPr lang="en-US" dirty="0"/>
              <a:t>2. </a:t>
            </a:r>
            <a:r>
              <a:rPr lang="en-US" b="1" dirty="0"/>
              <a:t>Sola Gratia </a:t>
            </a:r>
            <a:r>
              <a:rPr lang="en-GB" b="1" dirty="0"/>
              <a:t>("by grace alone")</a:t>
            </a:r>
            <a:endParaRPr lang="en-US" dirty="0"/>
          </a:p>
        </p:txBody>
      </p:sp>
      <p:sp>
        <p:nvSpPr>
          <p:cNvPr id="4" name="Title 2">
            <a:extLst>
              <a:ext uri="{FF2B5EF4-FFF2-40B4-BE49-F238E27FC236}">
                <a16:creationId xmlns:a16="http://schemas.microsoft.com/office/drawing/2014/main" id="{5E506153-5D0F-7339-87B0-1B53AB56BC8E}"/>
              </a:ext>
            </a:extLst>
          </p:cNvPr>
          <p:cNvSpPr txBox="1">
            <a:spLocks/>
          </p:cNvSpPr>
          <p:nvPr/>
        </p:nvSpPr>
        <p:spPr>
          <a:xfrm>
            <a:off x="489284" y="3429000"/>
            <a:ext cx="8229600" cy="762000"/>
          </a:xfrm>
          <a:prstGeom prst="rect">
            <a:avLst/>
          </a:prstGeom>
          <a:ln w="6350" cap="rnd">
            <a:noFill/>
          </a:ln>
        </p:spPr>
        <p:txBody>
          <a:bodyPr vert="horz" rtlCol="0" anchor="b" anchorCtr="0">
            <a:normAutofit/>
          </a:bodyPr>
          <a:lst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a:lstStyle>
          <a:p>
            <a:r>
              <a:rPr lang="en-US" dirty="0"/>
              <a:t>3. Sola Fide </a:t>
            </a:r>
            <a:r>
              <a:rPr lang="en-US" b="1" dirty="0"/>
              <a:t>(“through faith alone")</a:t>
            </a:r>
            <a:endParaRPr lang="en-US" dirty="0"/>
          </a:p>
        </p:txBody>
      </p:sp>
      <p:sp>
        <p:nvSpPr>
          <p:cNvPr id="7" name="Content Placeholder 1">
            <a:extLst>
              <a:ext uri="{FF2B5EF4-FFF2-40B4-BE49-F238E27FC236}">
                <a16:creationId xmlns:a16="http://schemas.microsoft.com/office/drawing/2014/main" id="{D7A7D61F-ABAD-F367-91A5-29DCFB4B7F89}"/>
              </a:ext>
            </a:extLst>
          </p:cNvPr>
          <p:cNvSpPr txBox="1">
            <a:spLocks/>
          </p:cNvSpPr>
          <p:nvPr/>
        </p:nvSpPr>
        <p:spPr>
          <a:xfrm>
            <a:off x="425116" y="4170947"/>
            <a:ext cx="8229600" cy="2743200"/>
          </a:xfrm>
          <a:prstGeom prst="rect">
            <a:avLst/>
          </a:prstGeom>
        </p:spPr>
        <p:txBody>
          <a:bodyPr vert="horz">
            <a:normAutofit/>
          </a:bodyPr>
          <a:lst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a:lstStyle>
          <a:p>
            <a:r>
              <a:rPr lang="en-GB" i="1" dirty="0"/>
              <a:t>Sola fide</a:t>
            </a:r>
            <a:r>
              <a:rPr lang="en-GB" dirty="0"/>
              <a:t> is the teaching that salvation comes through man’s </a:t>
            </a:r>
            <a:r>
              <a:rPr lang="en-GB" i="1" u="sng" dirty="0"/>
              <a:t>Faith Alone</a:t>
            </a:r>
            <a:r>
              <a:rPr lang="en-GB" dirty="0"/>
              <a:t>— not as cooperating with works</a:t>
            </a:r>
          </a:p>
          <a:p>
            <a:r>
              <a:rPr lang="en-GB" dirty="0"/>
              <a:t>Not by good works or religious works</a:t>
            </a:r>
          </a:p>
          <a:p>
            <a:r>
              <a:rPr lang="en-GB" dirty="0"/>
              <a:t>Faith is more than content and agreement, but total </a:t>
            </a:r>
            <a:r>
              <a:rPr lang="en-GB" b="1" i="1" u="sng" dirty="0"/>
              <a:t>trust</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95400"/>
            <a:ext cx="8229600" cy="5410200"/>
          </a:xfrm>
        </p:spPr>
        <p:txBody>
          <a:bodyPr>
            <a:normAutofit/>
          </a:bodyPr>
          <a:lstStyle/>
          <a:p>
            <a:r>
              <a:rPr lang="en-US" sz="2800" b="1" dirty="0"/>
              <a:t>Ephesians 2:8 For </a:t>
            </a:r>
            <a:r>
              <a:rPr lang="en-US" sz="2800" b="1" u="sng" dirty="0"/>
              <a:t>by grace </a:t>
            </a:r>
            <a:r>
              <a:rPr lang="en-US" sz="2800" b="1" dirty="0"/>
              <a:t>you have been saved </a:t>
            </a:r>
            <a:r>
              <a:rPr lang="en-US" sz="2800" b="1" u="sng" dirty="0"/>
              <a:t>through faith</a:t>
            </a:r>
            <a:r>
              <a:rPr lang="en-US" sz="2800" b="1" dirty="0"/>
              <a:t>, and this not of yourselves, it is the gift of God; 9 not of works, so that no one may boast.</a:t>
            </a:r>
          </a:p>
          <a:p>
            <a:r>
              <a:rPr lang="en-US" sz="2800" b="1" dirty="0"/>
              <a:t>Locus classicus</a:t>
            </a:r>
          </a:p>
          <a:p>
            <a:r>
              <a:rPr lang="en-US" sz="2800" b="1" dirty="0"/>
              <a:t>Against partial grace or a mere power</a:t>
            </a:r>
          </a:p>
          <a:p>
            <a:r>
              <a:rPr lang="en-US" sz="2800" b="1" dirty="0"/>
              <a:t>Grace and Faith are a </a:t>
            </a:r>
            <a:r>
              <a:rPr lang="en-US" sz="2800" b="1" u="sng" dirty="0"/>
              <a:t>Gift</a:t>
            </a:r>
            <a:r>
              <a:rPr lang="en-US" sz="2800" b="1" dirty="0"/>
              <a:t>!</a:t>
            </a:r>
          </a:p>
          <a:p>
            <a:r>
              <a:rPr lang="en-US" sz="2800" b="1" dirty="0"/>
              <a:t>Gift vs Earnings</a:t>
            </a:r>
          </a:p>
        </p:txBody>
      </p:sp>
      <p:sp>
        <p:nvSpPr>
          <p:cNvPr id="3" name="Title 2"/>
          <p:cNvSpPr>
            <a:spLocks noGrp="1"/>
          </p:cNvSpPr>
          <p:nvPr>
            <p:ph type="title"/>
          </p:nvPr>
        </p:nvSpPr>
        <p:spPr>
          <a:xfrm>
            <a:off x="457200" y="304800"/>
            <a:ext cx="8229600" cy="1066800"/>
          </a:xfrm>
        </p:spPr>
        <p:txBody>
          <a:bodyPr>
            <a:normAutofit fontScale="90000"/>
          </a:bodyPr>
          <a:lstStyle/>
          <a:p>
            <a:r>
              <a:rPr lang="en-GB" b="1" dirty="0"/>
              <a:t>Grace by which we are saved</a:t>
            </a:r>
            <a:br>
              <a:rPr lang="en-GB" b="1" dirty="0"/>
            </a:br>
            <a:r>
              <a:rPr lang="en-GB" b="1" dirty="0"/>
              <a:t>Faith through which we are saved</a:t>
            </a:r>
            <a:endParaRPr lang="en-US" dirty="0"/>
          </a:p>
        </p:txBody>
      </p:sp>
    </p:spTree>
    <p:extLst>
      <p:ext uri="{BB962C8B-B14F-4D97-AF65-F5344CB8AC3E}">
        <p14:creationId xmlns:p14="http://schemas.microsoft.com/office/powerpoint/2010/main" val="677234718"/>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er">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576</TotalTime>
  <Words>2037</Words>
  <Application>Microsoft Office PowerPoint</Application>
  <PresentationFormat>On-screen Show (4:3)</PresentationFormat>
  <Paragraphs>117</Paragraphs>
  <Slides>21</Slides>
  <Notes>21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21</vt:i4>
      </vt:variant>
    </vt:vector>
  </HeadingPairs>
  <TitlesOfParts>
    <vt:vector size="27" baseType="lpstr">
      <vt:lpstr>Algerian</vt:lpstr>
      <vt:lpstr>Arial</vt:lpstr>
      <vt:lpstr>Calibri</vt:lpstr>
      <vt:lpstr>Constantia</vt:lpstr>
      <vt:lpstr>Wingdings 2</vt:lpstr>
      <vt:lpstr>Paper</vt:lpstr>
      <vt:lpstr>The 5 Solas  of The Reformation </vt:lpstr>
      <vt:lpstr>PowerPoint Presentation</vt:lpstr>
      <vt:lpstr>OCTOBER 31, 1517. – </vt:lpstr>
      <vt:lpstr>Definitions: </vt:lpstr>
      <vt:lpstr>The 5 SOLAS:</vt:lpstr>
      <vt:lpstr>1. Sola Scriptura ("by Scripture alone") </vt:lpstr>
      <vt:lpstr>Sola Scriptura </vt:lpstr>
      <vt:lpstr>2. Sola Gratia ("by grace alone")</vt:lpstr>
      <vt:lpstr>Grace by which we are saved Faith through which we are saved</vt:lpstr>
      <vt:lpstr>Grace and Faith</vt:lpstr>
      <vt:lpstr>Monergism</vt:lpstr>
      <vt:lpstr>Case Study: Paul</vt:lpstr>
      <vt:lpstr>Great exchange, double imputation of sin / justification </vt:lpstr>
      <vt:lpstr>Abraham, our Patriarch (Father in the faith) &amp; his salvation</vt:lpstr>
      <vt:lpstr>4. Solus Christus ("Christ alone”) </vt:lpstr>
      <vt:lpstr>Theology of the mediator</vt:lpstr>
      <vt:lpstr>Theology of the mediator</vt:lpstr>
      <vt:lpstr>Theology of the mediator</vt:lpstr>
      <vt:lpstr>Theology of the mediator</vt:lpstr>
      <vt:lpstr>New Testament Offices</vt:lpstr>
      <vt:lpstr>New Testament Offices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5 Solas  of the  Protestant Reformation </dc:title>
  <dc:creator>DOMINGUEZ TRIBE</dc:creator>
  <cp:lastModifiedBy>Gonzales, Bruce A</cp:lastModifiedBy>
  <cp:revision>19</cp:revision>
  <dcterms:created xsi:type="dcterms:W3CDTF">2010-01-30T17:35:19Z</dcterms:created>
  <dcterms:modified xsi:type="dcterms:W3CDTF">2023-10-19T14:30:17Z</dcterms:modified>
</cp:coreProperties>
</file>